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sldIdLst>
    <p:sldId id="256" r:id="rId2"/>
    <p:sldId id="269" r:id="rId3"/>
    <p:sldId id="272" r:id="rId4"/>
    <p:sldId id="259" r:id="rId5"/>
    <p:sldId id="274" r:id="rId6"/>
    <p:sldId id="265" r:id="rId7"/>
    <p:sldId id="260" r:id="rId8"/>
    <p:sldId id="261" r:id="rId9"/>
    <p:sldId id="262" r:id="rId10"/>
    <p:sldId id="263" r:id="rId11"/>
    <p:sldId id="275" r:id="rId12"/>
    <p:sldId id="276" r:id="rId13"/>
    <p:sldId id="264" r:id="rId14"/>
    <p:sldId id="273" r:id="rId15"/>
    <p:sldId id="266" r:id="rId16"/>
    <p:sldId id="267" r:id="rId17"/>
    <p:sldId id="26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EEBFF"/>
    <a:srgbClr val="00FC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660"/>
    <p:restoredTop sz="93112"/>
  </p:normalViewPr>
  <p:slideViewPr>
    <p:cSldViewPr snapToGrid="0" snapToObjects="1">
      <p:cViewPr varScale="1">
        <p:scale>
          <a:sx n="57" d="100"/>
          <a:sy n="57" d="100"/>
        </p:scale>
        <p:origin x="176" y="33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jpg>
</file>

<file path=ppt/media/image4.jpg>
</file>

<file path=ppt/media/image5.tiff>
</file>

<file path=ppt/media/image6.tiff>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E294F0-5389-8A49-8544-5E8CABEB323B}" type="datetimeFigureOut">
              <a:rPr lang="en-US" smtClean="0"/>
              <a:t>11/8/18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E8FC55-3565-D549-B8AE-F0627B168ECA}" type="slidenum">
              <a:rPr lang="en-US" smtClean="0"/>
              <a:t>‹#›</a:t>
            </a:fld>
            <a:endParaRPr lang="en-US"/>
          </a:p>
        </p:txBody>
      </p:sp>
    </p:spTree>
    <p:extLst>
      <p:ext uri="{BB962C8B-B14F-4D97-AF65-F5344CB8AC3E}">
        <p14:creationId xmlns:p14="http://schemas.microsoft.com/office/powerpoint/2010/main" val="527737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FC64E5BD-39ED-9E4E-BCF9-5CDABB07A75C}" type="datetimeFigureOut">
              <a:rPr lang="en-US" smtClean="0"/>
              <a:t>11/8/18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0C23C8-61E1-4741-A8F4-FA1B67C0929B}"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C64E5BD-39ED-9E4E-BCF9-5CDABB07A75C}" type="datetimeFigureOut">
              <a:rPr lang="en-US" smtClean="0"/>
              <a:t>11/8/18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0C23C8-61E1-4741-A8F4-FA1B67C0929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C64E5BD-39ED-9E4E-BCF9-5CDABB07A75C}" type="datetimeFigureOut">
              <a:rPr lang="en-US" smtClean="0"/>
              <a:t>11/8/18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0C23C8-61E1-4741-A8F4-FA1B67C0929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C64E5BD-39ED-9E4E-BCF9-5CDABB07A75C}" type="datetimeFigureOut">
              <a:rPr lang="en-US" smtClean="0"/>
              <a:t>11/8/18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0C23C8-61E1-4741-A8F4-FA1B67C0929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FC64E5BD-39ED-9E4E-BCF9-5CDABB07A75C}" type="datetimeFigureOut">
              <a:rPr lang="en-US" smtClean="0"/>
              <a:t>11/8/18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0C23C8-61E1-4741-A8F4-FA1B67C0929B}"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FC64E5BD-39ED-9E4E-BCF9-5CDABB07A75C}" type="datetimeFigureOut">
              <a:rPr lang="en-US" smtClean="0"/>
              <a:t>11/8/18</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D30C23C8-61E1-4741-A8F4-FA1B67C0929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FC64E5BD-39ED-9E4E-BCF9-5CDABB07A75C}" type="datetimeFigureOut">
              <a:rPr lang="en-US" smtClean="0"/>
              <a:t>11/8/18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0C23C8-61E1-4741-A8F4-FA1B67C0929B}"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C64E5BD-39ED-9E4E-BCF9-5CDABB07A75C}" type="datetimeFigureOut">
              <a:rPr lang="en-US" smtClean="0"/>
              <a:t>11/8/18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0C23C8-61E1-4741-A8F4-FA1B67C0929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64E5BD-39ED-9E4E-BCF9-5CDABB07A75C}" type="datetimeFigureOut">
              <a:rPr lang="en-US" smtClean="0"/>
              <a:t>11/8/18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0C23C8-61E1-4741-A8F4-FA1B67C0929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FC64E5BD-39ED-9E4E-BCF9-5CDABB07A75C}" type="datetimeFigureOut">
              <a:rPr lang="en-US" smtClean="0"/>
              <a:t>11/8/18</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D30C23C8-61E1-4741-A8F4-FA1B67C0929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FC64E5BD-39ED-9E4E-BCF9-5CDABB07A75C}" type="datetimeFigureOut">
              <a:rPr lang="en-US" smtClean="0"/>
              <a:t>11/8/18</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D30C23C8-61E1-4741-A8F4-FA1B67C0929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C64E5BD-39ED-9E4E-BCF9-5CDABB07A75C}" type="datetimeFigureOut">
              <a:rPr lang="en-US" smtClean="0"/>
              <a:t>11/8/18</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30C23C8-61E1-4741-A8F4-FA1B67C0929B}" type="slidenum">
              <a:rPr lang="en-US" smtClean="0"/>
              <a:t>‹#›</a:t>
            </a:fld>
            <a:endParaRPr lang="en-US"/>
          </a:p>
        </p:txBody>
      </p:sp>
    </p:spTree>
    <p:extLst>
      <p:ext uri="{BB962C8B-B14F-4D97-AF65-F5344CB8AC3E}">
        <p14:creationId xmlns:p14="http://schemas.microsoft.com/office/powerpoint/2010/main" val="14120742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edamer@richmond.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jpg"/><Relationship Id="rId3"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www.columbiaspectator.com/opinion/2015/04/30/our-identities-matter-core-classrooms/" TargetMode="External"/><Relationship Id="rId4" Type="http://schemas.openxmlformats.org/officeDocument/2006/relationships/hyperlink" Target="https://www.theguardian.com/books/2015/oct/02/mary-beard-why-ancient-rome-matters" TargetMode="External"/><Relationship Id="rId5" Type="http://schemas.openxmlformats.org/officeDocument/2006/relationships/hyperlink" Target="http://jezebel.com/how-to-teach-an-ancient-rape-joke-1705749434" TargetMode="External"/><Relationship Id="rId6" Type="http://schemas.openxmlformats.org/officeDocument/2006/relationships/hyperlink" Target="https://eidolon.pub/what-would-james-baldwin-do-a778947c04d5" TargetMode="External"/><Relationship Id="rId1" Type="http://schemas.openxmlformats.org/officeDocument/2006/relationships/slideLayout" Target="../slideLayouts/slideLayout7.xml"/><Relationship Id="rId2" Type="http://schemas.openxmlformats.org/officeDocument/2006/relationships/hyperlink" Target="https://www.ted.com/talks/jackson_katz_violence_against_women_it_s_a_men_s_issu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1188C67A-1268-3D46-9D51-18CEDD8EA269}"/>
              </a:ext>
            </a:extLst>
          </p:cNvPr>
          <p:cNvSpPr>
            <a:spLocks noGrp="1"/>
          </p:cNvSpPr>
          <p:nvPr>
            <p:ph type="ctrTitle"/>
          </p:nvPr>
        </p:nvSpPr>
        <p:spPr/>
        <p:txBody>
          <a:bodyPr>
            <a:normAutofit fontScale="90000"/>
          </a:bodyPr>
          <a:lstStyle/>
          <a:p>
            <a:pPr algn="ctr"/>
            <a:r>
              <a:rPr lang="en-US" dirty="0" smtClean="0"/>
              <a:t/>
            </a:r>
            <a:br>
              <a:rPr lang="en-US" dirty="0" smtClean="0"/>
            </a:br>
            <a:r>
              <a:rPr lang="en-US" dirty="0" smtClean="0"/>
              <a:t>First </a:t>
            </a:r>
            <a:r>
              <a:rPr lang="en-US" dirty="0"/>
              <a:t>Year Seminar</a:t>
            </a:r>
            <a:br>
              <a:rPr lang="en-US" dirty="0"/>
            </a:br>
            <a:r>
              <a:rPr lang="en-US" dirty="0" smtClean="0"/>
              <a:t>Gender, Violence, Rome</a:t>
            </a:r>
            <a:r>
              <a:rPr lang="en-US" dirty="0"/>
              <a:t/>
            </a:r>
            <a:br>
              <a:rPr lang="en-US" dirty="0"/>
            </a:br>
            <a:endParaRPr lang="en-US" dirty="0"/>
          </a:p>
        </p:txBody>
      </p:sp>
      <p:sp>
        <p:nvSpPr>
          <p:cNvPr id="3" name="Subtitle 2"/>
          <p:cNvSpPr>
            <a:spLocks noGrp="1"/>
          </p:cNvSpPr>
          <p:nvPr>
            <p:ph type="subTitle" idx="1"/>
          </p:nvPr>
        </p:nvSpPr>
        <p:spPr/>
        <p:txBody>
          <a:bodyPr>
            <a:normAutofit fontScale="85000" lnSpcReduction="20000"/>
          </a:bodyPr>
          <a:lstStyle/>
          <a:p>
            <a:r>
              <a:rPr lang="en-US" dirty="0" smtClean="0"/>
              <a:t>Erika Zimmermann Damer</a:t>
            </a:r>
          </a:p>
          <a:p>
            <a:r>
              <a:rPr lang="en-US" dirty="0" smtClean="0">
                <a:hlinkClick r:id="rId2"/>
              </a:rPr>
              <a:t>edamer@richmond.edu</a:t>
            </a:r>
            <a:endParaRPr lang="en-US" dirty="0" smtClean="0"/>
          </a:p>
          <a:p>
            <a:r>
              <a:rPr lang="en-US" smtClean="0"/>
              <a:t>These slides and links </a:t>
            </a:r>
            <a:r>
              <a:rPr lang="en-US" dirty="0" smtClean="0"/>
              <a:t>available @ </a:t>
            </a:r>
            <a:r>
              <a:rPr lang="en-US" dirty="0"/>
              <a:t>https://</a:t>
            </a:r>
            <a:r>
              <a:rPr lang="en-US" dirty="0" err="1"/>
              <a:t>github.com</a:t>
            </a:r>
            <a:r>
              <a:rPr lang="en-US" dirty="0"/>
              <a:t>/</a:t>
            </a:r>
            <a:r>
              <a:rPr lang="en-US" dirty="0" err="1"/>
              <a:t>erika-zimmermann-damer</a:t>
            </a:r>
            <a:r>
              <a:rPr lang="en-US" dirty="0"/>
              <a:t>/Lesley-University-Violence-against-Women-conference</a:t>
            </a:r>
          </a:p>
        </p:txBody>
      </p:sp>
    </p:spTree>
    <p:extLst>
      <p:ext uri="{BB962C8B-B14F-4D97-AF65-F5344CB8AC3E}">
        <p14:creationId xmlns:p14="http://schemas.microsoft.com/office/powerpoint/2010/main" val="109292299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0" y="192088"/>
            <a:ext cx="10515600" cy="6665912"/>
          </a:xfrm>
          <a:ln>
            <a:noFill/>
          </a:ln>
        </p:spPr>
        <p:txBody>
          <a:bodyPr>
            <a:normAutofit/>
          </a:bodyPr>
          <a:lstStyle/>
          <a:p>
            <a:pPr marL="0" indent="0">
              <a:buNone/>
            </a:pPr>
            <a:r>
              <a:rPr lang="en-US" dirty="0"/>
              <a:t>	</a:t>
            </a:r>
            <a:r>
              <a:rPr lang="en-US" dirty="0" smtClean="0"/>
              <a:t>	</a:t>
            </a:r>
            <a:r>
              <a:rPr lang="en-US" sz="2400" dirty="0" smtClean="0">
                <a:latin typeface="Futura Medium" charset="0"/>
                <a:ea typeface="Futura Medium" charset="0"/>
                <a:cs typeface="Futura Medium" charset="0"/>
              </a:rPr>
              <a:t>Your </a:t>
            </a:r>
            <a:r>
              <a:rPr lang="en-US" sz="2400" dirty="0">
                <a:latin typeface="Futura Medium" charset="0"/>
                <a:ea typeface="Futura Medium" charset="0"/>
                <a:cs typeface="Futura Medium" charset="0"/>
              </a:rPr>
              <a:t>grade is determined by work from all stages. </a:t>
            </a:r>
            <a:endParaRPr lang="en-US" sz="2400" dirty="0" smtClean="0">
              <a:latin typeface="Futura Medium" charset="0"/>
              <a:ea typeface="Futura Medium" charset="0"/>
              <a:cs typeface="Futura Medium" charset="0"/>
            </a:endParaRPr>
          </a:p>
          <a:p>
            <a:pPr marL="0" indent="0">
              <a:buNone/>
            </a:pPr>
            <a:endParaRPr lang="en-US" sz="2400" dirty="0" smtClean="0">
              <a:latin typeface="Futura Medium" charset="0"/>
              <a:ea typeface="Futura Medium" charset="0"/>
              <a:cs typeface="Futura Medium" charset="0"/>
            </a:endParaRPr>
          </a:p>
          <a:p>
            <a:pPr marL="0" indent="0">
              <a:buNone/>
            </a:pPr>
            <a:r>
              <a:rPr lang="en-US" sz="2400" dirty="0" smtClean="0">
                <a:latin typeface="Futura Medium" charset="0"/>
                <a:ea typeface="Futura Medium" charset="0"/>
                <a:cs typeface="Futura Medium" charset="0"/>
              </a:rPr>
              <a:t>    The </a:t>
            </a:r>
            <a:r>
              <a:rPr lang="en-US" sz="2400" b="1" dirty="0">
                <a:latin typeface="Futura Medium" charset="0"/>
                <a:ea typeface="Futura Medium" charset="0"/>
                <a:cs typeface="Futura Medium" charset="0"/>
              </a:rPr>
              <a:t>outline,</a:t>
            </a:r>
            <a:r>
              <a:rPr lang="en-US" sz="2400" dirty="0">
                <a:latin typeface="Futura Medium" charset="0"/>
                <a:ea typeface="Futura Medium" charset="0"/>
                <a:cs typeface="Futura Medium" charset="0"/>
              </a:rPr>
              <a:t> </a:t>
            </a:r>
            <a:r>
              <a:rPr lang="en-US" sz="2400" b="1" dirty="0">
                <a:latin typeface="Futura Medium" charset="0"/>
                <a:ea typeface="Futura Medium" charset="0"/>
                <a:cs typeface="Futura Medium" charset="0"/>
              </a:rPr>
              <a:t>thesis, annotated bibliography</a:t>
            </a:r>
            <a:r>
              <a:rPr lang="en-US" sz="2400" dirty="0">
                <a:latin typeface="Futura Medium" charset="0"/>
                <a:ea typeface="Futura Medium" charset="0"/>
                <a:cs typeface="Futura Medium" charset="0"/>
              </a:rPr>
              <a:t> is worth </a:t>
            </a:r>
            <a:r>
              <a:rPr lang="en-US" sz="2400" b="1" dirty="0" smtClean="0">
                <a:latin typeface="Futura Medium" charset="0"/>
                <a:ea typeface="Futura Medium" charset="0"/>
                <a:cs typeface="Futura Medium" charset="0"/>
              </a:rPr>
              <a:t>80 points</a:t>
            </a:r>
            <a:r>
              <a:rPr lang="en-US" sz="2400" dirty="0">
                <a:latin typeface="Futura Medium" charset="0"/>
                <a:ea typeface="Futura Medium" charset="0"/>
                <a:cs typeface="Futura Medium" charset="0"/>
              </a:rPr>
              <a:t>, </a:t>
            </a:r>
            <a:endParaRPr lang="en-US" sz="2400" dirty="0" smtClean="0">
              <a:latin typeface="Futura Medium" charset="0"/>
              <a:ea typeface="Futura Medium" charset="0"/>
              <a:cs typeface="Futura Medium" charset="0"/>
            </a:endParaRPr>
          </a:p>
          <a:p>
            <a:pPr marL="0" indent="0">
              <a:buNone/>
            </a:pPr>
            <a:r>
              <a:rPr lang="en-US" sz="2400" dirty="0" smtClean="0">
                <a:latin typeface="Futura Medium" charset="0"/>
                <a:ea typeface="Futura Medium" charset="0"/>
                <a:cs typeface="Futura Medium" charset="0"/>
              </a:rPr>
              <a:t>    the </a:t>
            </a:r>
            <a:r>
              <a:rPr lang="en-US" sz="2400" b="1" dirty="0">
                <a:latin typeface="Futura Medium" charset="0"/>
                <a:ea typeface="Futura Medium" charset="0"/>
                <a:cs typeface="Futura Medium" charset="0"/>
              </a:rPr>
              <a:t>first draft </a:t>
            </a:r>
            <a:r>
              <a:rPr lang="en-US" sz="2400" dirty="0">
                <a:latin typeface="Futura Medium" charset="0"/>
                <a:ea typeface="Futura Medium" charset="0"/>
                <a:cs typeface="Futura Medium" charset="0"/>
              </a:rPr>
              <a:t>is worth </a:t>
            </a:r>
            <a:r>
              <a:rPr lang="en-US" sz="2400" b="1" dirty="0">
                <a:latin typeface="Futura Medium" charset="0"/>
                <a:ea typeface="Futura Medium" charset="0"/>
                <a:cs typeface="Futura Medium" charset="0"/>
              </a:rPr>
              <a:t>80 points</a:t>
            </a:r>
            <a:r>
              <a:rPr lang="en-US" sz="2400" dirty="0">
                <a:latin typeface="Futura Medium" charset="0"/>
                <a:ea typeface="Futura Medium" charset="0"/>
                <a:cs typeface="Futura Medium" charset="0"/>
              </a:rPr>
              <a:t>, </a:t>
            </a:r>
            <a:endParaRPr lang="en-US" sz="2400" dirty="0" smtClean="0">
              <a:latin typeface="Futura Medium" charset="0"/>
              <a:ea typeface="Futura Medium" charset="0"/>
              <a:cs typeface="Futura Medium" charset="0"/>
            </a:endParaRPr>
          </a:p>
          <a:p>
            <a:pPr marL="0" indent="0">
              <a:buNone/>
            </a:pPr>
            <a:r>
              <a:rPr lang="en-US" sz="2400" dirty="0" smtClean="0">
                <a:latin typeface="Futura Medium" charset="0"/>
                <a:ea typeface="Futura Medium" charset="0"/>
                <a:cs typeface="Futura Medium" charset="0"/>
              </a:rPr>
              <a:t>    the </a:t>
            </a:r>
            <a:r>
              <a:rPr lang="en-US" sz="2400" b="1" dirty="0">
                <a:latin typeface="Futura Medium" charset="0"/>
                <a:ea typeface="Futura Medium" charset="0"/>
                <a:cs typeface="Futura Medium" charset="0"/>
              </a:rPr>
              <a:t>presentation</a:t>
            </a:r>
            <a:r>
              <a:rPr lang="en-US" sz="2400" dirty="0">
                <a:latin typeface="Futura Medium" charset="0"/>
                <a:ea typeface="Futura Medium" charset="0"/>
                <a:cs typeface="Futura Medium" charset="0"/>
              </a:rPr>
              <a:t> and </a:t>
            </a:r>
            <a:r>
              <a:rPr lang="en-US" sz="2400" b="1" dirty="0">
                <a:latin typeface="Futura Medium" charset="0"/>
                <a:ea typeface="Futura Medium" charset="0"/>
                <a:cs typeface="Futura Medium" charset="0"/>
              </a:rPr>
              <a:t>peer workshopping</a:t>
            </a:r>
            <a:r>
              <a:rPr lang="en-US" sz="2400" dirty="0">
                <a:latin typeface="Futura Medium" charset="0"/>
                <a:ea typeface="Futura Medium" charset="0"/>
                <a:cs typeface="Futura Medium" charset="0"/>
              </a:rPr>
              <a:t> is worth </a:t>
            </a:r>
            <a:r>
              <a:rPr lang="en-US" sz="2400" b="1" dirty="0">
                <a:latin typeface="Futura Medium" charset="0"/>
                <a:ea typeface="Futura Medium" charset="0"/>
                <a:cs typeface="Futura Medium" charset="0"/>
              </a:rPr>
              <a:t>40 points</a:t>
            </a:r>
            <a:r>
              <a:rPr lang="en-US" sz="2400" dirty="0">
                <a:latin typeface="Futura Medium" charset="0"/>
                <a:ea typeface="Futura Medium" charset="0"/>
                <a:cs typeface="Futura Medium" charset="0"/>
              </a:rPr>
              <a:t>, </a:t>
            </a:r>
            <a:endParaRPr lang="en-US" sz="2400" dirty="0" smtClean="0">
              <a:latin typeface="Futura Medium" charset="0"/>
              <a:ea typeface="Futura Medium" charset="0"/>
              <a:cs typeface="Futura Medium" charset="0"/>
            </a:endParaRPr>
          </a:p>
          <a:p>
            <a:pPr marL="0" indent="0">
              <a:buNone/>
            </a:pPr>
            <a:r>
              <a:rPr lang="en-US" sz="2400" dirty="0" smtClean="0">
                <a:latin typeface="Futura Medium" charset="0"/>
                <a:ea typeface="Futura Medium" charset="0"/>
                <a:cs typeface="Futura Medium" charset="0"/>
              </a:rPr>
              <a:t>    the </a:t>
            </a:r>
            <a:r>
              <a:rPr lang="en-US" sz="2400" b="1" dirty="0">
                <a:latin typeface="Futura Medium" charset="0"/>
                <a:ea typeface="Futura Medium" charset="0"/>
                <a:cs typeface="Futura Medium" charset="0"/>
              </a:rPr>
              <a:t>final draft </a:t>
            </a:r>
            <a:r>
              <a:rPr lang="en-US" sz="2400" dirty="0">
                <a:latin typeface="Futura Medium" charset="0"/>
                <a:ea typeface="Futura Medium" charset="0"/>
                <a:cs typeface="Futura Medium" charset="0"/>
              </a:rPr>
              <a:t>is worth </a:t>
            </a:r>
            <a:r>
              <a:rPr lang="en-US" b="1" dirty="0">
                <a:latin typeface="Futura Medium" charset="0"/>
                <a:ea typeface="Futura Medium" charset="0"/>
                <a:cs typeface="Futura Medium" charset="0"/>
              </a:rPr>
              <a:t>100 </a:t>
            </a:r>
            <a:r>
              <a:rPr lang="en-US" b="1" dirty="0" smtClean="0">
                <a:latin typeface="Futura Medium" charset="0"/>
                <a:ea typeface="Futura Medium" charset="0"/>
                <a:cs typeface="Futura Medium" charset="0"/>
              </a:rPr>
              <a:t>points</a:t>
            </a:r>
            <a:r>
              <a:rPr lang="en-US" dirty="0">
                <a:latin typeface="Futura Medium" charset="0"/>
                <a:ea typeface="Futura Medium" charset="0"/>
                <a:cs typeface="Futura Medium" charset="0"/>
              </a:rPr>
              <a:t>. </a:t>
            </a:r>
          </a:p>
          <a:p>
            <a:pPr marL="0" indent="0">
              <a:buNone/>
            </a:pPr>
            <a:r>
              <a:rPr lang="en-US" dirty="0"/>
              <a:t> </a:t>
            </a:r>
            <a:endParaRPr lang="en-US"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9200" y="3181015"/>
            <a:ext cx="6756400" cy="3467100"/>
          </a:xfrm>
          <a:prstGeom prst="rect">
            <a:avLst/>
          </a:prstGeom>
        </p:spPr>
      </p:pic>
    </p:spTree>
    <p:extLst>
      <p:ext uri="{BB962C8B-B14F-4D97-AF65-F5344CB8AC3E}">
        <p14:creationId xmlns:p14="http://schemas.microsoft.com/office/powerpoint/2010/main" val="15260617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620" t="15814" r="-620" b="930"/>
          <a:stretch/>
        </p:blipFill>
        <p:spPr>
          <a:xfrm>
            <a:off x="0" y="446567"/>
            <a:ext cx="6858000" cy="5709683"/>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27907" b="-4806"/>
          <a:stretch/>
        </p:blipFill>
        <p:spPr>
          <a:xfrm>
            <a:off x="6858000" y="882502"/>
            <a:ext cx="5143500" cy="5273748"/>
          </a:xfrm>
          <a:prstGeom prst="rect">
            <a:avLst/>
          </a:prstGeom>
        </p:spPr>
      </p:pic>
      <p:sp>
        <p:nvSpPr>
          <p:cNvPr id="4" name="TextBox 3"/>
          <p:cNvSpPr txBox="1"/>
          <p:nvPr/>
        </p:nvSpPr>
        <p:spPr>
          <a:xfrm>
            <a:off x="4742793" y="116957"/>
            <a:ext cx="3124638" cy="400110"/>
          </a:xfrm>
          <a:prstGeom prst="rect">
            <a:avLst/>
          </a:prstGeom>
          <a:noFill/>
        </p:spPr>
        <p:txBody>
          <a:bodyPr wrap="none" rtlCol="0">
            <a:spAutoFit/>
          </a:bodyPr>
          <a:lstStyle/>
          <a:p>
            <a:r>
              <a:rPr lang="en-US" sz="2000" dirty="0" smtClean="0">
                <a:latin typeface="Futura Medium" charset="0"/>
                <a:ea typeface="Futura Medium" charset="0"/>
                <a:cs typeface="Futura Medium" charset="0"/>
              </a:rPr>
              <a:t>Sample Student Journals </a:t>
            </a:r>
            <a:endParaRPr lang="en-US" sz="2000" dirty="0">
              <a:latin typeface="Futura Medium" charset="0"/>
              <a:ea typeface="Futura Medium" charset="0"/>
              <a:cs typeface="Futura Medium" charset="0"/>
            </a:endParaRPr>
          </a:p>
        </p:txBody>
      </p:sp>
    </p:spTree>
    <p:extLst>
      <p:ext uri="{BB962C8B-B14F-4D97-AF65-F5344CB8AC3E}">
        <p14:creationId xmlns:p14="http://schemas.microsoft.com/office/powerpoint/2010/main" val="7999704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t="18605"/>
          <a:stretch/>
        </p:blipFill>
        <p:spPr>
          <a:xfrm>
            <a:off x="1008616" y="914399"/>
            <a:ext cx="5143500" cy="5582093"/>
          </a:xfrm>
          <a:prstGeom prst="rect">
            <a:avLst/>
          </a:prstGeom>
        </p:spPr>
      </p:pic>
    </p:spTree>
    <p:extLst>
      <p:ext uri="{BB962C8B-B14F-4D97-AF65-F5344CB8AC3E}">
        <p14:creationId xmlns:p14="http://schemas.microsoft.com/office/powerpoint/2010/main" val="10567634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40632" y="409074"/>
            <a:ext cx="17343381" cy="6494085"/>
          </a:xfrm>
          <a:prstGeom prst="rect">
            <a:avLst/>
          </a:prstGeom>
          <a:noFill/>
        </p:spPr>
        <p:txBody>
          <a:bodyPr wrap="square" rtlCol="0">
            <a:spAutoFit/>
          </a:bodyPr>
          <a:lstStyle/>
          <a:p>
            <a:r>
              <a:rPr lang="en-US" sz="2800" dirty="0">
                <a:latin typeface="Futura Medium" charset="0"/>
                <a:ea typeface="Futura Medium" charset="0"/>
                <a:cs typeface="Futura Medium" charset="0"/>
              </a:rPr>
              <a:t>Students’ topics included</a:t>
            </a:r>
            <a:r>
              <a:rPr lang="en-US" sz="2400" dirty="0">
                <a:latin typeface="Futura Medium" charset="0"/>
                <a:ea typeface="Futura Medium" charset="0"/>
                <a:cs typeface="Futura Medium" charset="0"/>
              </a:rPr>
              <a:t> </a:t>
            </a:r>
            <a:endParaRPr lang="en-US" sz="2400" dirty="0" smtClean="0">
              <a:latin typeface="Futura Medium" charset="0"/>
              <a:ea typeface="Futura Medium" charset="0"/>
              <a:cs typeface="Futura Medium" charset="0"/>
            </a:endParaRPr>
          </a:p>
          <a:p>
            <a:endParaRPr lang="en-US" dirty="0">
              <a:latin typeface="Futura Medium" charset="0"/>
              <a:ea typeface="Futura Medium" charset="0"/>
              <a:cs typeface="Futura Medium" charset="0"/>
            </a:endParaRPr>
          </a:p>
          <a:p>
            <a:r>
              <a:rPr lang="en-US" sz="2200" dirty="0" smtClean="0">
                <a:latin typeface="Futura Medium" charset="0"/>
                <a:ea typeface="Futura Medium" charset="0"/>
                <a:cs typeface="Futura Medium" charset="0"/>
              </a:rPr>
              <a:t>Roman </a:t>
            </a:r>
            <a:r>
              <a:rPr lang="en-US" sz="2200" dirty="0">
                <a:latin typeface="Futura Medium" charset="0"/>
                <a:ea typeface="Futura Medium" charset="0"/>
                <a:cs typeface="Futura Medium" charset="0"/>
              </a:rPr>
              <a:t>slavery, </a:t>
            </a:r>
          </a:p>
          <a:p>
            <a:r>
              <a:rPr lang="en-US" sz="2200" dirty="0">
                <a:latin typeface="Futura Medium" charset="0"/>
                <a:ea typeface="Futura Medium" charset="0"/>
                <a:cs typeface="Futura Medium" charset="0"/>
              </a:rPr>
              <a:t>questions about male sexuality, about female sexuality, </a:t>
            </a:r>
            <a:endParaRPr lang="en-US" sz="2200" dirty="0" smtClean="0">
              <a:latin typeface="Futura Medium" charset="0"/>
              <a:ea typeface="Futura Medium" charset="0"/>
              <a:cs typeface="Futura Medium" charset="0"/>
            </a:endParaRPr>
          </a:p>
          <a:p>
            <a:r>
              <a:rPr lang="en-US" sz="2200" dirty="0" smtClean="0">
                <a:latin typeface="Futura Medium" charset="0"/>
                <a:ea typeface="Futura Medium" charset="0"/>
                <a:cs typeface="Futura Medium" charset="0"/>
              </a:rPr>
              <a:t>about </a:t>
            </a:r>
            <a:r>
              <a:rPr lang="en-US" sz="2200" dirty="0">
                <a:latin typeface="Futura Medium" charset="0"/>
                <a:ea typeface="Futura Medium" charset="0"/>
                <a:cs typeface="Futura Medium" charset="0"/>
              </a:rPr>
              <a:t>non-binary Romans and third gender in Roman texts </a:t>
            </a:r>
            <a:r>
              <a:rPr lang="en-US" sz="2200" dirty="0" smtClean="0">
                <a:latin typeface="Futura Medium" charset="0"/>
                <a:ea typeface="Futura Medium" charset="0"/>
                <a:cs typeface="Futura Medium" charset="0"/>
              </a:rPr>
              <a:t>and </a:t>
            </a:r>
            <a:r>
              <a:rPr lang="en-US" sz="2200" dirty="0">
                <a:latin typeface="Futura Medium" charset="0"/>
                <a:ea typeface="Futura Medium" charset="0"/>
                <a:cs typeface="Futura Medium" charset="0"/>
              </a:rPr>
              <a:t>in films reimagining </a:t>
            </a:r>
            <a:r>
              <a:rPr lang="en-US" sz="2200" dirty="0" smtClean="0">
                <a:latin typeface="Futura Medium" charset="0"/>
                <a:ea typeface="Futura Medium" charset="0"/>
                <a:cs typeface="Futura Medium" charset="0"/>
              </a:rPr>
              <a:t>Rome</a:t>
            </a:r>
            <a:endParaRPr lang="en-US" sz="2200" dirty="0">
              <a:latin typeface="Futura Medium" charset="0"/>
              <a:ea typeface="Futura Medium" charset="0"/>
              <a:cs typeface="Futura Medium" charset="0"/>
            </a:endParaRPr>
          </a:p>
          <a:p>
            <a:r>
              <a:rPr lang="en-US" sz="2200" dirty="0">
                <a:latin typeface="Futura Medium" charset="0"/>
                <a:ea typeface="Futura Medium" charset="0"/>
                <a:cs typeface="Futura Medium" charset="0"/>
              </a:rPr>
              <a:t>about the Roman god Jupiter viewed through the concept of Rape Culture </a:t>
            </a:r>
          </a:p>
          <a:p>
            <a:r>
              <a:rPr lang="en-US" sz="2200" dirty="0">
                <a:latin typeface="Futura Medium" charset="0"/>
                <a:ea typeface="Futura Medium" charset="0"/>
                <a:cs typeface="Futura Medium" charset="0"/>
              </a:rPr>
              <a:t>about the intersections of gender and class-based oppression on the representation </a:t>
            </a:r>
            <a:endParaRPr lang="en-US" sz="2200" dirty="0" smtClean="0">
              <a:latin typeface="Futura Medium" charset="0"/>
              <a:ea typeface="Futura Medium" charset="0"/>
              <a:cs typeface="Futura Medium" charset="0"/>
            </a:endParaRPr>
          </a:p>
          <a:p>
            <a:r>
              <a:rPr lang="en-US" sz="2200" dirty="0" smtClean="0">
                <a:latin typeface="Futura Medium" charset="0"/>
                <a:ea typeface="Futura Medium" charset="0"/>
                <a:cs typeface="Futura Medium" charset="0"/>
              </a:rPr>
              <a:t>of </a:t>
            </a:r>
            <a:r>
              <a:rPr lang="en-US" sz="2200" dirty="0">
                <a:latin typeface="Futura Medium" charset="0"/>
                <a:ea typeface="Futura Medium" charset="0"/>
                <a:cs typeface="Futura Medium" charset="0"/>
              </a:rPr>
              <a:t>enslaved women in Roman comedy, </a:t>
            </a:r>
          </a:p>
          <a:p>
            <a:r>
              <a:rPr lang="en-US" sz="2200" dirty="0">
                <a:latin typeface="Futura Medium" charset="0"/>
                <a:ea typeface="Futura Medium" charset="0"/>
                <a:cs typeface="Futura Medium" charset="0"/>
              </a:rPr>
              <a:t>about virginity and legal regulations of marriage, </a:t>
            </a:r>
          </a:p>
          <a:p>
            <a:r>
              <a:rPr lang="en-US" sz="2200" dirty="0">
                <a:latin typeface="Futura Medium" charset="0"/>
                <a:ea typeface="Futura Medium" charset="0"/>
                <a:cs typeface="Futura Medium" charset="0"/>
              </a:rPr>
              <a:t>about the representations of racialized identities </a:t>
            </a:r>
            <a:r>
              <a:rPr lang="en-US" sz="2200" dirty="0" smtClean="0">
                <a:latin typeface="Futura Medium" charset="0"/>
                <a:ea typeface="Futura Medium" charset="0"/>
                <a:cs typeface="Futura Medium" charset="0"/>
              </a:rPr>
              <a:t>and racialized oppression </a:t>
            </a:r>
          </a:p>
          <a:p>
            <a:r>
              <a:rPr lang="en-US" sz="2200" dirty="0" smtClean="0">
                <a:latin typeface="Futura Medium" charset="0"/>
                <a:ea typeface="Futura Medium" charset="0"/>
                <a:cs typeface="Futura Medium" charset="0"/>
              </a:rPr>
              <a:t>in </a:t>
            </a:r>
            <a:r>
              <a:rPr lang="en-US" sz="2200" dirty="0">
                <a:latin typeface="Futura Medium" charset="0"/>
                <a:ea typeface="Futura Medium" charset="0"/>
                <a:cs typeface="Futura Medium" charset="0"/>
              </a:rPr>
              <a:t>Shakespeare’s Roman play </a:t>
            </a:r>
            <a:r>
              <a:rPr lang="en-US" sz="2200" i="1" dirty="0">
                <a:latin typeface="Futura Medium" charset="0"/>
                <a:ea typeface="Futura Medium" charset="0"/>
                <a:cs typeface="Futura Medium" charset="0"/>
              </a:rPr>
              <a:t>Titus Andronicus</a:t>
            </a:r>
            <a:r>
              <a:rPr lang="en-US" sz="2200" dirty="0">
                <a:latin typeface="Futura Medium" charset="0"/>
                <a:ea typeface="Futura Medium" charset="0"/>
                <a:cs typeface="Futura Medium" charset="0"/>
              </a:rPr>
              <a:t>, </a:t>
            </a:r>
          </a:p>
          <a:p>
            <a:r>
              <a:rPr lang="en-US" sz="2200" dirty="0">
                <a:latin typeface="Futura Medium" charset="0"/>
                <a:ea typeface="Futura Medium" charset="0"/>
                <a:cs typeface="Futura Medium" charset="0"/>
              </a:rPr>
              <a:t>about maternal authority in the Hymn to Ceres (Roman version of hymn to Demeter),</a:t>
            </a:r>
          </a:p>
          <a:p>
            <a:r>
              <a:rPr lang="en-US" sz="2200" dirty="0">
                <a:latin typeface="Futura Medium" charset="0"/>
                <a:ea typeface="Futura Medium" charset="0"/>
                <a:cs typeface="Futura Medium" charset="0"/>
              </a:rPr>
              <a:t> about victim blaming </a:t>
            </a:r>
            <a:r>
              <a:rPr lang="en-US" sz="2200" dirty="0" smtClean="0">
                <a:latin typeface="Futura Medium" charset="0"/>
                <a:ea typeface="Futura Medium" charset="0"/>
                <a:cs typeface="Futura Medium" charset="0"/>
              </a:rPr>
              <a:t>in Ovid’s </a:t>
            </a:r>
            <a:r>
              <a:rPr lang="en-US" sz="2200" dirty="0">
                <a:latin typeface="Futura Medium" charset="0"/>
                <a:ea typeface="Futura Medium" charset="0"/>
                <a:cs typeface="Futura Medium" charset="0"/>
              </a:rPr>
              <a:t>Metamorphoses, </a:t>
            </a:r>
          </a:p>
          <a:p>
            <a:r>
              <a:rPr lang="en-US" sz="2200" dirty="0">
                <a:latin typeface="Futura Medium" charset="0"/>
                <a:ea typeface="Futura Medium" charset="0"/>
                <a:cs typeface="Futura Medium" charset="0"/>
              </a:rPr>
              <a:t>about women’s brand of humor in Roman comedy, </a:t>
            </a:r>
          </a:p>
          <a:p>
            <a:r>
              <a:rPr lang="en-US" sz="2200" dirty="0">
                <a:latin typeface="Futura Medium" charset="0"/>
                <a:ea typeface="Futura Medium" charset="0"/>
                <a:cs typeface="Futura Medium" charset="0"/>
              </a:rPr>
              <a:t>about Roman </a:t>
            </a:r>
            <a:r>
              <a:rPr lang="en-US" sz="2200" dirty="0" err="1">
                <a:latin typeface="Futura Medium" charset="0"/>
                <a:ea typeface="Futura Medium" charset="0"/>
                <a:cs typeface="Futura Medium" charset="0"/>
              </a:rPr>
              <a:t>womens</a:t>
            </a:r>
            <a:r>
              <a:rPr lang="en-US" sz="2200" dirty="0">
                <a:latin typeface="Futura Medium" charset="0"/>
                <a:ea typeface="Futura Medium" charset="0"/>
                <a:cs typeface="Futura Medium" charset="0"/>
              </a:rPr>
              <a:t>’ role in politics, </a:t>
            </a:r>
          </a:p>
          <a:p>
            <a:r>
              <a:rPr lang="en-US" sz="2200" dirty="0">
                <a:latin typeface="Futura Medium" charset="0"/>
                <a:ea typeface="Futura Medium" charset="0"/>
                <a:cs typeface="Futura Medium" charset="0"/>
              </a:rPr>
              <a:t>about the experience of sexual assault survivors, </a:t>
            </a:r>
          </a:p>
          <a:p>
            <a:r>
              <a:rPr lang="en-US" sz="2200" dirty="0">
                <a:latin typeface="Futura Medium" charset="0"/>
                <a:ea typeface="Futura Medium" charset="0"/>
                <a:cs typeface="Futura Medium" charset="0"/>
              </a:rPr>
              <a:t>about the need to change college curricula to help prevent gender-based violence</a:t>
            </a:r>
          </a:p>
          <a:p>
            <a:r>
              <a:rPr lang="en-US" sz="2200" dirty="0">
                <a:latin typeface="Futura Medium" charset="0"/>
                <a:ea typeface="Futura Medium" charset="0"/>
                <a:cs typeface="Futura Medium" charset="0"/>
              </a:rPr>
              <a:t>about Rape in Roman reality, law, and literature </a:t>
            </a:r>
          </a:p>
          <a:p>
            <a:endParaRPr lang="en-US" dirty="0">
              <a:latin typeface="Futura Medium" charset="0"/>
              <a:ea typeface="Futura Medium" charset="0"/>
              <a:cs typeface="Futura Medium" charset="0"/>
            </a:endParaRPr>
          </a:p>
        </p:txBody>
      </p:sp>
    </p:spTree>
    <p:extLst>
      <p:ext uri="{BB962C8B-B14F-4D97-AF65-F5344CB8AC3E}">
        <p14:creationId xmlns:p14="http://schemas.microsoft.com/office/powerpoint/2010/main" val="11230394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457200"/>
            <a:ext cx="8229600" cy="1143000"/>
          </a:xfrm>
          <a:noFill/>
          <a:ln>
            <a:noFill/>
          </a:ln>
        </p:spPr>
        <p:txBody>
          <a:bodyPr>
            <a:normAutofit fontScale="90000"/>
          </a:bodyPr>
          <a:lstStyle/>
          <a:p>
            <a:r>
              <a:rPr lang="en-US" sz="3000" dirty="0"/>
              <a:t>How can we apply an intersectional approach to the study of Women in the ancient </a:t>
            </a:r>
            <a:r>
              <a:rPr lang="en-US" sz="3000" dirty="0" smtClean="0"/>
              <a:t>Roman world and in its Receptions? </a:t>
            </a:r>
            <a:endParaRPr lang="en-US" sz="3000" dirty="0"/>
          </a:p>
        </p:txBody>
      </p:sp>
      <p:sp>
        <p:nvSpPr>
          <p:cNvPr id="3" name="Content Placeholder 2"/>
          <p:cNvSpPr>
            <a:spLocks noGrp="1"/>
          </p:cNvSpPr>
          <p:nvPr>
            <p:ph idx="1"/>
          </p:nvPr>
        </p:nvSpPr>
        <p:spPr/>
        <p:txBody>
          <a:bodyPr/>
          <a:lstStyle/>
          <a:p>
            <a:r>
              <a:rPr lang="en-US" dirty="0" smtClean="0"/>
              <a:t>Limits: </a:t>
            </a:r>
          </a:p>
          <a:p>
            <a:endParaRPr lang="en-US" dirty="0"/>
          </a:p>
          <a:p>
            <a:endParaRPr lang="en-US" dirty="0" smtClean="0"/>
          </a:p>
          <a:p>
            <a:r>
              <a:rPr lang="en-US" dirty="0" smtClean="0"/>
              <a:t>Responsibilities:</a:t>
            </a:r>
          </a:p>
          <a:p>
            <a:endParaRPr lang="en-US" dirty="0" smtClean="0"/>
          </a:p>
          <a:p>
            <a:endParaRPr lang="en-US" dirty="0"/>
          </a:p>
          <a:p>
            <a:r>
              <a:rPr lang="en-US" dirty="0" err="1" smtClean="0"/>
              <a:t>Knowledges</a:t>
            </a:r>
            <a:r>
              <a:rPr lang="en-US" dirty="0" smtClean="0"/>
              <a:t>: </a:t>
            </a:r>
            <a:endParaRPr lang="en-US" dirty="0"/>
          </a:p>
        </p:txBody>
      </p:sp>
    </p:spTree>
    <p:extLst>
      <p:ext uri="{BB962C8B-B14F-4D97-AF65-F5344CB8AC3E}">
        <p14:creationId xmlns:p14="http://schemas.microsoft.com/office/powerpoint/2010/main" val="21234600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9294179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079694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5589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79463"/>
          </a:xfrm>
        </p:spPr>
        <p:txBody>
          <a:bodyPr>
            <a:normAutofit fontScale="90000"/>
          </a:bodyPr>
          <a:lstStyle/>
          <a:p>
            <a:r>
              <a:rPr lang="en-US" sz="3200" dirty="0" smtClean="0">
                <a:latin typeface="Futura Medium" charset="0"/>
                <a:ea typeface="Futura Medium" charset="0"/>
                <a:cs typeface="Futura Medium" charset="0"/>
              </a:rPr>
              <a:t>The Mediterranean.</a:t>
            </a:r>
            <a:endParaRPr lang="en-US" sz="3200" dirty="0">
              <a:latin typeface="Futura Medium" charset="0"/>
              <a:ea typeface="Futura Medium" charset="0"/>
              <a:cs typeface="Futura Medium" charset="0"/>
            </a:endParaRP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095500" y="1144588"/>
            <a:ext cx="8001000" cy="5537200"/>
          </a:xfrm>
          <a:prstGeom prst="rect">
            <a:avLst/>
          </a:prstGeom>
        </p:spPr>
      </p:pic>
    </p:spTree>
    <p:extLst>
      <p:ext uri="{BB962C8B-B14F-4D97-AF65-F5344CB8AC3E}">
        <p14:creationId xmlns:p14="http://schemas.microsoft.com/office/powerpoint/2010/main" val="3497055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906646"/>
          </a:xfrm>
        </p:spPr>
        <p:txBody>
          <a:bodyPr>
            <a:normAutofit fontScale="90000"/>
          </a:bodyPr>
          <a:lstStyle/>
          <a:p>
            <a:r>
              <a:rPr lang="en-US" sz="2400" dirty="0"/>
              <a:t>The Roman Empire at its Greatest </a:t>
            </a:r>
            <a:r>
              <a:rPr lang="en-US" sz="2400" dirty="0" smtClean="0"/>
              <a:t>Extent, c. 100 CE</a:t>
            </a:r>
            <a:endParaRPr lang="en-US" sz="2400" dirty="0"/>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709335" y="1181284"/>
            <a:ext cx="7040880" cy="6073140"/>
          </a:xfrm>
          <a:prstGeom prst="rect">
            <a:avLst/>
          </a:prstGeom>
        </p:spPr>
      </p:pic>
    </p:spTree>
    <p:extLst>
      <p:ext uri="{BB962C8B-B14F-4D97-AF65-F5344CB8AC3E}">
        <p14:creationId xmlns:p14="http://schemas.microsoft.com/office/powerpoint/2010/main" val="4352236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21894"/>
            <a:ext cx="10515600" cy="360948"/>
          </a:xfrm>
          <a:noFill/>
          <a:ln>
            <a:noFill/>
          </a:ln>
        </p:spPr>
        <p:txBody>
          <a:bodyPr wrap="square">
            <a:noAutofit/>
          </a:bodyPr>
          <a:lstStyle/>
          <a:p>
            <a:r>
              <a:rPr lang="en-US" sz="3000" dirty="0" smtClean="0">
                <a:latin typeface="Futura Medium" charset="0"/>
                <a:ea typeface="Futura Medium" charset="0"/>
                <a:cs typeface="Futura Medium" charset="0"/>
              </a:rPr>
              <a:t>Botticelli’s Death or Suicide of Lucretia (1496-1504), now at the Gardner Museum, Boston</a:t>
            </a:r>
            <a:endParaRPr lang="en-US" sz="3000" dirty="0">
              <a:latin typeface="Futura Medium" charset="0"/>
              <a:ea typeface="Futura Medium" charset="0"/>
              <a:cs typeface="Futura Medium"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2500" y="1488741"/>
            <a:ext cx="10401300" cy="4928616"/>
          </a:xfrm>
        </p:spPr>
      </p:pic>
    </p:spTree>
    <p:extLst>
      <p:ext uri="{BB962C8B-B14F-4D97-AF65-F5344CB8AC3E}">
        <p14:creationId xmlns:p14="http://schemas.microsoft.com/office/powerpoint/2010/main" val="10834478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4267" y="1476208"/>
            <a:ext cx="6763465" cy="5156390"/>
          </a:xfrm>
          <a:prstGeom prst="rect">
            <a:avLst/>
          </a:prstGeom>
        </p:spPr>
      </p:pic>
      <p:sp>
        <p:nvSpPr>
          <p:cNvPr id="2" name="Title 1"/>
          <p:cNvSpPr>
            <a:spLocks noGrp="1"/>
          </p:cNvSpPr>
          <p:nvPr>
            <p:ph type="title"/>
          </p:nvPr>
        </p:nvSpPr>
        <p:spPr>
          <a:xfrm>
            <a:off x="838200" y="365125"/>
            <a:ext cx="10515600" cy="822325"/>
          </a:xfrm>
          <a:noFill/>
          <a:ln>
            <a:noFill/>
          </a:ln>
        </p:spPr>
        <p:txBody>
          <a:bodyPr>
            <a:noAutofit/>
          </a:bodyPr>
          <a:lstStyle/>
          <a:p>
            <a:r>
              <a:rPr lang="en-US" sz="2800" dirty="0" smtClean="0">
                <a:latin typeface="Futura Medium" charset="0"/>
                <a:ea typeface="Futura Medium" charset="0"/>
                <a:cs typeface="Futura Medium" charset="0"/>
              </a:rPr>
              <a:t>Women in Comic Masks visit a Witch, Mosaic from Pompeii (1</a:t>
            </a:r>
            <a:r>
              <a:rPr lang="en-US" sz="2800" baseline="30000" dirty="0" smtClean="0">
                <a:latin typeface="Futura Medium" charset="0"/>
                <a:ea typeface="Futura Medium" charset="0"/>
                <a:cs typeface="Futura Medium" charset="0"/>
              </a:rPr>
              <a:t>st</a:t>
            </a:r>
            <a:r>
              <a:rPr lang="en-US" sz="2800" dirty="0" smtClean="0">
                <a:latin typeface="Futura Medium" charset="0"/>
                <a:ea typeface="Futura Medium" charset="0"/>
                <a:cs typeface="Futura Medium" charset="0"/>
              </a:rPr>
              <a:t> C CE). Now in Naples Archaeological Museum. </a:t>
            </a:r>
            <a:endParaRPr lang="en-US" sz="2800" dirty="0">
              <a:latin typeface="Futura Medium" charset="0"/>
              <a:ea typeface="Futura Medium" charset="0"/>
              <a:cs typeface="Futura Medium" charset="0"/>
            </a:endParaRPr>
          </a:p>
        </p:txBody>
      </p:sp>
      <p:sp>
        <p:nvSpPr>
          <p:cNvPr id="3" name="Content Placeholder 2"/>
          <p:cNvSpPr>
            <a:spLocks noGrp="1"/>
          </p:cNvSpPr>
          <p:nvPr>
            <p:ph idx="1"/>
          </p:nvPr>
        </p:nvSpPr>
        <p:spPr>
          <a:xfrm flipV="1">
            <a:off x="1082842" y="6176962"/>
            <a:ext cx="10270958" cy="166877"/>
          </a:xfrm>
        </p:spPr>
        <p:txBody>
          <a:bodyPr>
            <a:normAutofit fontScale="32500" lnSpcReduction="20000"/>
          </a:bodyPr>
          <a:lstStyle/>
          <a:p>
            <a:endParaRPr lang="en-US" dirty="0"/>
          </a:p>
        </p:txBody>
      </p:sp>
    </p:spTree>
    <p:extLst>
      <p:ext uri="{BB962C8B-B14F-4D97-AF65-F5344CB8AC3E}">
        <p14:creationId xmlns:p14="http://schemas.microsoft.com/office/powerpoint/2010/main" val="6674451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EEBFF"/>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498" y="1322802"/>
            <a:ext cx="11041380" cy="3797300"/>
          </a:xfrm>
          <a:prstGeom prst="rect">
            <a:avLst/>
          </a:prstGeom>
        </p:spPr>
      </p:pic>
    </p:spTree>
    <p:extLst>
      <p:ext uri="{BB962C8B-B14F-4D97-AF65-F5344CB8AC3E}">
        <p14:creationId xmlns:p14="http://schemas.microsoft.com/office/powerpoint/2010/main" val="6910525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68040" y="205161"/>
            <a:ext cx="10450285" cy="5293757"/>
          </a:xfrm>
          <a:prstGeom prst="rect">
            <a:avLst/>
          </a:prstGeom>
        </p:spPr>
        <p:txBody>
          <a:bodyPr wrap="square">
            <a:spAutoFit/>
          </a:bodyPr>
          <a:lstStyle/>
          <a:p>
            <a:endParaRPr lang="en-US" dirty="0" smtClean="0">
              <a:effectLst/>
              <a:latin typeface="Times New Roman" charset="0"/>
              <a:ea typeface="Calibri" charset="0"/>
              <a:cs typeface="Times New Roman" charset="0"/>
            </a:endParaRPr>
          </a:p>
          <a:p>
            <a:endParaRPr lang="en-US" dirty="0">
              <a:latin typeface="Futura Medium" charset="0"/>
              <a:ea typeface="Futura Medium" charset="0"/>
              <a:cs typeface="Futura Medium" charset="0"/>
            </a:endParaRPr>
          </a:p>
          <a:p>
            <a:r>
              <a:rPr lang="en-US" sz="2400" dirty="0" smtClean="0">
                <a:effectLst/>
                <a:latin typeface="Futura Medium" charset="0"/>
                <a:ea typeface="Futura Medium" charset="0"/>
                <a:cs typeface="Futura Medium" charset="0"/>
              </a:rPr>
              <a:t>Primary Source Readings and Films</a:t>
            </a:r>
            <a:r>
              <a:rPr lang="en-US" dirty="0" smtClean="0">
                <a:effectLst/>
                <a:latin typeface="Futura Medium" charset="0"/>
                <a:ea typeface="Futura Medium" charset="0"/>
                <a:cs typeface="Futura Medium" charset="0"/>
              </a:rPr>
              <a:t>: </a:t>
            </a:r>
          </a:p>
          <a:p>
            <a:r>
              <a:rPr lang="en-US" dirty="0" smtClean="0">
                <a:effectLst/>
                <a:latin typeface="Futura Medium" charset="0"/>
                <a:ea typeface="Futura Medium" charset="0"/>
                <a:cs typeface="Futura Medium" charset="0"/>
              </a:rPr>
              <a:t> </a:t>
            </a:r>
          </a:p>
          <a:p>
            <a:r>
              <a:rPr lang="en-US" sz="2000" dirty="0" smtClean="0">
                <a:effectLst/>
                <a:latin typeface="Futura Medium" charset="0"/>
                <a:ea typeface="Futura Medium" charset="0"/>
                <a:cs typeface="Futura Medium" charset="0"/>
              </a:rPr>
              <a:t>Ovid. </a:t>
            </a:r>
            <a:r>
              <a:rPr lang="en-US" sz="2000" i="1" dirty="0" smtClean="0">
                <a:effectLst/>
                <a:latin typeface="Futura Medium" charset="0"/>
                <a:ea typeface="Futura Medium" charset="0"/>
                <a:cs typeface="Futura Medium" charset="0"/>
              </a:rPr>
              <a:t>Metamorphoses</a:t>
            </a:r>
            <a:r>
              <a:rPr lang="en-US" sz="2000" dirty="0" smtClean="0">
                <a:effectLst/>
                <a:latin typeface="Futura Medium" charset="0"/>
                <a:ea typeface="Futura Medium" charset="0"/>
                <a:cs typeface="Futura Medium" charset="0"/>
              </a:rPr>
              <a:t>. trans. Stanley Lombardo. (2010)</a:t>
            </a:r>
          </a:p>
          <a:p>
            <a:r>
              <a:rPr lang="en-US" sz="2000" dirty="0" smtClean="0">
                <a:effectLst/>
                <a:latin typeface="Futura Medium" charset="0"/>
                <a:ea typeface="Futura Medium" charset="0"/>
                <a:cs typeface="Futura Medium" charset="0"/>
              </a:rPr>
              <a:t>Roxane Gay. </a:t>
            </a:r>
            <a:r>
              <a:rPr lang="en-US" sz="2000" i="1" dirty="0" smtClean="0">
                <a:effectLst/>
                <a:latin typeface="Futura Medium" charset="0"/>
                <a:ea typeface="Futura Medium" charset="0"/>
                <a:cs typeface="Futura Medium" charset="0"/>
              </a:rPr>
              <a:t>Bad Feminist. </a:t>
            </a:r>
            <a:r>
              <a:rPr lang="en-US" sz="2000" dirty="0" smtClean="0">
                <a:solidFill>
                  <a:srgbClr val="424242"/>
                </a:solidFill>
                <a:effectLst/>
                <a:latin typeface="Futura Medium" charset="0"/>
                <a:ea typeface="Futura Medium" charset="0"/>
                <a:cs typeface="Futura Medium" charset="0"/>
              </a:rPr>
              <a:t>(2014)</a:t>
            </a:r>
            <a:endParaRPr lang="en-US" sz="2000" dirty="0" smtClean="0">
              <a:effectLst/>
              <a:latin typeface="Futura Medium" charset="0"/>
              <a:ea typeface="Futura Medium" charset="0"/>
              <a:cs typeface="Futura Medium" charset="0"/>
            </a:endParaRPr>
          </a:p>
          <a:p>
            <a:r>
              <a:rPr lang="en-US" sz="2000" dirty="0" smtClean="0">
                <a:effectLst/>
                <a:latin typeface="Futura Medium" charset="0"/>
                <a:ea typeface="Futura Medium" charset="0"/>
                <a:cs typeface="Futura Medium" charset="0"/>
              </a:rPr>
              <a:t>Transforming a Rape Culture. (2005) Second Edition. Emilie Buchwald, Pamela R. Fletcher, Martha Roth, ed. (TRC) </a:t>
            </a:r>
          </a:p>
          <a:p>
            <a:r>
              <a:rPr lang="en-US" sz="2000" dirty="0" smtClean="0">
                <a:latin typeface="Futura Medium" charset="0"/>
                <a:ea typeface="Futura Medium" charset="0"/>
                <a:cs typeface="Futura Medium" charset="0"/>
              </a:rPr>
              <a:t>Plautus</a:t>
            </a:r>
            <a:r>
              <a:rPr lang="en-US" sz="2000" dirty="0">
                <a:latin typeface="Futura Medium" charset="0"/>
                <a:ea typeface="Futura Medium" charset="0"/>
                <a:cs typeface="Futura Medium" charset="0"/>
              </a:rPr>
              <a:t>, </a:t>
            </a:r>
            <a:r>
              <a:rPr lang="en-US" sz="2000" i="1" dirty="0" err="1">
                <a:latin typeface="Futura Medium" charset="0"/>
                <a:ea typeface="Futura Medium" charset="0"/>
                <a:cs typeface="Futura Medium" charset="0"/>
              </a:rPr>
              <a:t>Casina</a:t>
            </a:r>
            <a:r>
              <a:rPr lang="en-US" sz="2000" dirty="0">
                <a:latin typeface="Futura Medium" charset="0"/>
                <a:ea typeface="Futura Medium" charset="0"/>
                <a:cs typeface="Futura Medium" charset="0"/>
              </a:rPr>
              <a:t> and </a:t>
            </a:r>
            <a:r>
              <a:rPr lang="en-US" sz="2000" i="1" dirty="0">
                <a:latin typeface="Futura Medium" charset="0"/>
                <a:ea typeface="Futura Medium" charset="0"/>
                <a:cs typeface="Futura Medium" charset="0"/>
              </a:rPr>
              <a:t>Curculio</a:t>
            </a:r>
            <a:endParaRPr lang="en-US" sz="2000" dirty="0">
              <a:latin typeface="Futura Medium" charset="0"/>
              <a:ea typeface="Futura Medium" charset="0"/>
              <a:cs typeface="Futura Medium" charset="0"/>
            </a:endParaRPr>
          </a:p>
          <a:p>
            <a:r>
              <a:rPr lang="en-US" sz="2000" dirty="0">
                <a:latin typeface="Futura Medium" charset="0"/>
                <a:ea typeface="Futura Medium" charset="0"/>
                <a:cs typeface="Futura Medium" charset="0"/>
              </a:rPr>
              <a:t>Ovid, </a:t>
            </a:r>
            <a:r>
              <a:rPr lang="en-US" sz="2000" i="1" dirty="0">
                <a:latin typeface="Futura Medium" charset="0"/>
                <a:ea typeface="Futura Medium" charset="0"/>
                <a:cs typeface="Futura Medium" charset="0"/>
              </a:rPr>
              <a:t>the Arts of </a:t>
            </a:r>
            <a:r>
              <a:rPr lang="en-US" sz="2000" i="1" dirty="0" smtClean="0">
                <a:latin typeface="Futura Medium" charset="0"/>
                <a:ea typeface="Futura Medium" charset="0"/>
                <a:cs typeface="Futura Medium" charset="0"/>
              </a:rPr>
              <a:t>Love, </a:t>
            </a:r>
            <a:r>
              <a:rPr lang="en-US" sz="2000" dirty="0" smtClean="0">
                <a:latin typeface="Futura Medium" charset="0"/>
                <a:ea typeface="Futura Medium" charset="0"/>
                <a:cs typeface="Futura Medium" charset="0"/>
              </a:rPr>
              <a:t>trans. Julie D. </a:t>
            </a:r>
            <a:r>
              <a:rPr lang="en-US" sz="2000" dirty="0" err="1" smtClean="0">
                <a:latin typeface="Futura Medium" charset="0"/>
                <a:ea typeface="Futura Medium" charset="0"/>
                <a:cs typeface="Futura Medium" charset="0"/>
              </a:rPr>
              <a:t>Hejduk</a:t>
            </a:r>
            <a:r>
              <a:rPr lang="en-US" sz="2000" dirty="0" smtClean="0">
                <a:latin typeface="Futura Medium" charset="0"/>
                <a:ea typeface="Futura Medium" charset="0"/>
                <a:cs typeface="Futura Medium" charset="0"/>
              </a:rPr>
              <a:t>. (2015)</a:t>
            </a:r>
            <a:endParaRPr lang="en-US" sz="2000" dirty="0">
              <a:latin typeface="Futura Medium" charset="0"/>
              <a:ea typeface="Futura Medium" charset="0"/>
              <a:cs typeface="Futura Medium" charset="0"/>
            </a:endParaRPr>
          </a:p>
          <a:p>
            <a:r>
              <a:rPr lang="en-US" sz="2000" dirty="0">
                <a:latin typeface="Futura Medium" charset="0"/>
                <a:ea typeface="Futura Medium" charset="0"/>
                <a:cs typeface="Futura Medium" charset="0"/>
              </a:rPr>
              <a:t>Propertius and Tibullus, elegies</a:t>
            </a:r>
          </a:p>
          <a:p>
            <a:r>
              <a:rPr lang="en-US" sz="2000" dirty="0">
                <a:latin typeface="Futura Medium" charset="0"/>
                <a:ea typeface="Futura Medium" charset="0"/>
                <a:cs typeface="Futura Medium" charset="0"/>
              </a:rPr>
              <a:t>Livy, </a:t>
            </a:r>
            <a:r>
              <a:rPr lang="en-US" sz="2000" i="1" dirty="0">
                <a:latin typeface="Futura Medium" charset="0"/>
                <a:ea typeface="Futura Medium" charset="0"/>
                <a:cs typeface="Futura Medium" charset="0"/>
              </a:rPr>
              <a:t>Ab Urbe Condita</a:t>
            </a:r>
            <a:r>
              <a:rPr lang="en-US" sz="2000" dirty="0">
                <a:latin typeface="Futura Medium" charset="0"/>
                <a:ea typeface="Futura Medium" charset="0"/>
                <a:cs typeface="Futura Medium" charset="0"/>
              </a:rPr>
              <a:t>, Book </a:t>
            </a:r>
            <a:r>
              <a:rPr lang="en-US" sz="2000" dirty="0" smtClean="0">
                <a:latin typeface="Futura Medium" charset="0"/>
                <a:ea typeface="Futura Medium" charset="0"/>
                <a:cs typeface="Futura Medium" charset="0"/>
              </a:rPr>
              <a:t>1, trans. Valerie Warrior. (2006)</a:t>
            </a:r>
            <a:endParaRPr lang="en-US" sz="2000" dirty="0">
              <a:latin typeface="Futura Medium" charset="0"/>
              <a:ea typeface="Futura Medium" charset="0"/>
              <a:cs typeface="Futura Medium" charset="0"/>
            </a:endParaRPr>
          </a:p>
          <a:p>
            <a:r>
              <a:rPr lang="en-US" sz="2000" dirty="0">
                <a:latin typeface="Futura Medium" charset="0"/>
                <a:ea typeface="Futura Medium" charset="0"/>
                <a:cs typeface="Futura Medium" charset="0"/>
              </a:rPr>
              <a:t>Shakespeare. </a:t>
            </a:r>
            <a:r>
              <a:rPr lang="en-US" sz="2000" i="1" dirty="0">
                <a:latin typeface="Futura Medium" charset="0"/>
                <a:ea typeface="Futura Medium" charset="0"/>
                <a:cs typeface="Futura Medium" charset="0"/>
              </a:rPr>
              <a:t>Titus Andronicus</a:t>
            </a:r>
            <a:r>
              <a:rPr lang="en-US" sz="2000" dirty="0">
                <a:latin typeface="Futura Medium" charset="0"/>
                <a:ea typeface="Futura Medium" charset="0"/>
                <a:cs typeface="Futura Medium" charset="0"/>
              </a:rPr>
              <a:t>. </a:t>
            </a:r>
          </a:p>
          <a:p>
            <a:r>
              <a:rPr lang="en-US" sz="2000" dirty="0">
                <a:latin typeface="Futura Medium" charset="0"/>
                <a:ea typeface="Futura Medium" charset="0"/>
                <a:cs typeface="Futura Medium" charset="0"/>
              </a:rPr>
              <a:t>Julie </a:t>
            </a:r>
            <a:r>
              <a:rPr lang="en-US" sz="2000" dirty="0" err="1">
                <a:latin typeface="Futura Medium" charset="0"/>
                <a:ea typeface="Futura Medium" charset="0"/>
                <a:cs typeface="Futura Medium" charset="0"/>
              </a:rPr>
              <a:t>Taymor</a:t>
            </a:r>
            <a:r>
              <a:rPr lang="en-US" sz="2000" dirty="0">
                <a:latin typeface="Futura Medium" charset="0"/>
                <a:ea typeface="Futura Medium" charset="0"/>
                <a:cs typeface="Futura Medium" charset="0"/>
              </a:rPr>
              <a:t>, </a:t>
            </a:r>
            <a:r>
              <a:rPr lang="en-US" sz="2000" i="1" dirty="0">
                <a:latin typeface="Futura Medium" charset="0"/>
                <a:ea typeface="Futura Medium" charset="0"/>
                <a:cs typeface="Futura Medium" charset="0"/>
              </a:rPr>
              <a:t>Titus</a:t>
            </a:r>
            <a:r>
              <a:rPr lang="en-US" sz="2000" dirty="0">
                <a:latin typeface="Futura Medium" charset="0"/>
                <a:ea typeface="Futura Medium" charset="0"/>
                <a:cs typeface="Futura Medium" charset="0"/>
              </a:rPr>
              <a:t> (1999) </a:t>
            </a:r>
            <a:endParaRPr lang="en-US" sz="2000" dirty="0" smtClean="0">
              <a:latin typeface="Futura Medium" charset="0"/>
              <a:ea typeface="Futura Medium" charset="0"/>
              <a:cs typeface="Futura Medium" charset="0"/>
            </a:endParaRPr>
          </a:p>
          <a:p>
            <a:r>
              <a:rPr lang="en-US" sz="2000" dirty="0" smtClean="0">
                <a:effectLst/>
                <a:latin typeface="Futura Medium" charset="0"/>
                <a:ea typeface="Futura Medium" charset="0"/>
                <a:cs typeface="Futura Medium" charset="0"/>
              </a:rPr>
              <a:t>Francis Ford Coppola, </a:t>
            </a:r>
            <a:r>
              <a:rPr lang="en-US" sz="2000" i="1" dirty="0" smtClean="0">
                <a:effectLst/>
                <a:latin typeface="Futura Medium" charset="0"/>
                <a:ea typeface="Futura Medium" charset="0"/>
                <a:cs typeface="Futura Medium" charset="0"/>
              </a:rPr>
              <a:t>the Godfather </a:t>
            </a:r>
            <a:r>
              <a:rPr lang="en-US" sz="2000" dirty="0" smtClean="0">
                <a:effectLst/>
                <a:latin typeface="Futura Medium" charset="0"/>
                <a:ea typeface="Futura Medium" charset="0"/>
                <a:cs typeface="Futura Medium" charset="0"/>
              </a:rPr>
              <a:t>(1972)</a:t>
            </a:r>
          </a:p>
          <a:p>
            <a:r>
              <a:rPr lang="en-US" sz="2000" dirty="0" smtClean="0">
                <a:latin typeface="Futura Medium" charset="0"/>
                <a:ea typeface="Futura Medium" charset="0"/>
                <a:cs typeface="Futura Medium" charset="0"/>
              </a:rPr>
              <a:t>Toni </a:t>
            </a:r>
            <a:r>
              <a:rPr lang="en-US" sz="2000" dirty="0">
                <a:latin typeface="Futura Medium" charset="0"/>
                <a:ea typeface="Futura Medium" charset="0"/>
                <a:cs typeface="Futura Medium" charset="0"/>
              </a:rPr>
              <a:t>Morrison. </a:t>
            </a:r>
            <a:r>
              <a:rPr lang="en-US" sz="2000" i="1" dirty="0">
                <a:latin typeface="Futura Medium" charset="0"/>
                <a:ea typeface="Futura Medium" charset="0"/>
                <a:cs typeface="Futura Medium" charset="0"/>
              </a:rPr>
              <a:t>Love,</a:t>
            </a:r>
            <a:r>
              <a:rPr lang="en-US" sz="2000" dirty="0">
                <a:latin typeface="Futura Medium" charset="0"/>
                <a:ea typeface="Futura Medium" charset="0"/>
                <a:cs typeface="Futura Medium" charset="0"/>
              </a:rPr>
              <a:t> A Novel. (2003) </a:t>
            </a:r>
          </a:p>
          <a:p>
            <a:endParaRPr lang="en-US" sz="2000" dirty="0">
              <a:effectLst/>
              <a:latin typeface="Futura Medium" charset="0"/>
              <a:ea typeface="Futura Medium" charset="0"/>
              <a:cs typeface="Futura Medium" charset="0"/>
            </a:endParaRPr>
          </a:p>
        </p:txBody>
      </p:sp>
    </p:spTree>
    <p:extLst>
      <p:ext uri="{BB962C8B-B14F-4D97-AF65-F5344CB8AC3E}">
        <p14:creationId xmlns:p14="http://schemas.microsoft.com/office/powerpoint/2010/main" val="99422245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18148" y="0"/>
            <a:ext cx="11734800" cy="6555641"/>
          </a:xfrm>
          <a:prstGeom prst="rect">
            <a:avLst/>
          </a:prstGeom>
        </p:spPr>
        <p:txBody>
          <a:bodyPr wrap="square">
            <a:spAutoFit/>
          </a:bodyPr>
          <a:lstStyle/>
          <a:p>
            <a:pPr>
              <a:lnSpc>
                <a:spcPct val="200000"/>
              </a:lnSpc>
              <a:spcBef>
                <a:spcPts val="900"/>
              </a:spcBef>
              <a:spcAft>
                <a:spcPts val="900"/>
              </a:spcAft>
            </a:pPr>
            <a:r>
              <a:rPr lang="en-US" dirty="0" smtClean="0">
                <a:effectLst/>
                <a:latin typeface="Futura Medium" charset="0"/>
                <a:ea typeface="Futura Medium" charset="0"/>
                <a:cs typeface="Futura Medium" charset="0"/>
              </a:rPr>
              <a:t>Jackson Katz @ </a:t>
            </a:r>
            <a:r>
              <a:rPr lang="en-US" dirty="0" smtClean="0">
                <a:solidFill>
                  <a:srgbClr val="4472C4"/>
                </a:solidFill>
                <a:effectLst/>
                <a:latin typeface="Futura Medium" charset="0"/>
                <a:ea typeface="Futura Medium" charset="0"/>
                <a:cs typeface="Futura Medium" charset="0"/>
                <a:hlinkClick r:id="rId2"/>
              </a:rPr>
              <a:t>https://www.ted.com/talks/jackson_katz_violence_against_women_it_s_a_men_s_issue</a:t>
            </a:r>
            <a:endParaRPr lang="en-US" dirty="0">
              <a:latin typeface="Futura Medium" charset="0"/>
              <a:ea typeface="Futura Medium" charset="0"/>
              <a:cs typeface="Futura Medium" charset="0"/>
            </a:endParaRPr>
          </a:p>
          <a:p>
            <a:pPr>
              <a:lnSpc>
                <a:spcPct val="200000"/>
              </a:lnSpc>
              <a:spcBef>
                <a:spcPts val="900"/>
              </a:spcBef>
              <a:spcAft>
                <a:spcPts val="900"/>
              </a:spcAft>
            </a:pPr>
            <a:r>
              <a:rPr lang="en-US" dirty="0" smtClean="0">
                <a:effectLst/>
                <a:latin typeface="Futura Medium" charset="0"/>
                <a:ea typeface="Futura Medium" charset="0"/>
                <a:cs typeface="Futura Medium" charset="0"/>
              </a:rPr>
              <a:t>Emilie Buchwald and Pamela Fletcher, “Are We Really Living in a Rape Culture?” (</a:t>
            </a:r>
            <a:r>
              <a:rPr lang="en-US" i="1" dirty="0" smtClean="0">
                <a:effectLst/>
                <a:latin typeface="Futura Medium" charset="0"/>
                <a:ea typeface="Futura Medium" charset="0"/>
                <a:cs typeface="Futura Medium" charset="0"/>
              </a:rPr>
              <a:t>TRC</a:t>
            </a:r>
            <a:r>
              <a:rPr lang="en-US" dirty="0" smtClean="0">
                <a:effectLst/>
                <a:latin typeface="Futura Medium" charset="0"/>
                <a:ea typeface="Futura Medium" charset="0"/>
                <a:cs typeface="Futura Medium" charset="0"/>
              </a:rPr>
              <a:t>, 5-10)</a:t>
            </a:r>
          </a:p>
          <a:p>
            <a:pPr>
              <a:spcBef>
                <a:spcPts val="900"/>
              </a:spcBef>
              <a:spcAft>
                <a:spcPts val="900"/>
              </a:spcAft>
            </a:pPr>
            <a:r>
              <a:rPr lang="en-US" dirty="0" smtClean="0">
                <a:effectLst/>
                <a:latin typeface="Futura Medium" charset="0"/>
                <a:ea typeface="Futura Medium" charset="0"/>
                <a:cs typeface="Futura Medium" charset="0"/>
              </a:rPr>
              <a:t>Kai Johnson, </a:t>
            </a:r>
            <a:r>
              <a:rPr lang="en-US" dirty="0" err="1" smtClean="0">
                <a:effectLst/>
                <a:latin typeface="Futura Medium" charset="0"/>
                <a:ea typeface="Futura Medium" charset="0"/>
                <a:cs typeface="Futura Medium" charset="0"/>
              </a:rPr>
              <a:t>Tanika</a:t>
            </a:r>
            <a:r>
              <a:rPr lang="en-US" dirty="0" smtClean="0">
                <a:effectLst/>
                <a:latin typeface="Futura Medium" charset="0"/>
                <a:ea typeface="Futura Medium" charset="0"/>
                <a:cs typeface="Futura Medium" charset="0"/>
              </a:rPr>
              <a:t> Lynch, Elizabeth Monroe, and Tracey Wang. 2015 @</a:t>
            </a:r>
          </a:p>
          <a:p>
            <a:pPr>
              <a:spcBef>
                <a:spcPts val="900"/>
              </a:spcBef>
              <a:spcAft>
                <a:spcPts val="900"/>
              </a:spcAft>
            </a:pPr>
            <a:r>
              <a:rPr lang="en-US" dirty="0" smtClean="0">
                <a:solidFill>
                  <a:srgbClr val="4472C4"/>
                </a:solidFill>
                <a:effectLst/>
                <a:latin typeface="Futura Medium" charset="0"/>
                <a:ea typeface="Futura Medium" charset="0"/>
                <a:cs typeface="Futura Medium" charset="0"/>
                <a:hlinkClick r:id="rId3"/>
              </a:rPr>
              <a:t>http://www.columbiaspectator.com/opinion/2015/04/30/our-identities-matter-core-classrooms/</a:t>
            </a:r>
            <a:endParaRPr lang="en-US" dirty="0" smtClean="0">
              <a:effectLst/>
              <a:latin typeface="Futura Medium" charset="0"/>
              <a:ea typeface="Futura Medium" charset="0"/>
              <a:cs typeface="Futura Medium" charset="0"/>
            </a:endParaRPr>
          </a:p>
          <a:p>
            <a:pPr>
              <a:spcBef>
                <a:spcPts val="900"/>
              </a:spcBef>
              <a:spcAft>
                <a:spcPts val="900"/>
              </a:spcAft>
            </a:pPr>
            <a:r>
              <a:rPr lang="en-US" dirty="0" smtClean="0">
                <a:effectLst/>
                <a:latin typeface="Futura Medium" charset="0"/>
                <a:ea typeface="Futura Medium" charset="0"/>
                <a:cs typeface="Futura Medium" charset="0"/>
              </a:rPr>
              <a:t>Mary Beard. 2015. @ </a:t>
            </a:r>
            <a:r>
              <a:rPr lang="en-US" dirty="0" smtClean="0">
                <a:solidFill>
                  <a:srgbClr val="4472C4"/>
                </a:solidFill>
                <a:effectLst/>
                <a:latin typeface="Futura Medium" charset="0"/>
                <a:ea typeface="Futura Medium" charset="0"/>
                <a:cs typeface="Futura Medium" charset="0"/>
                <a:hlinkClick r:id="rId4"/>
              </a:rPr>
              <a:t>https://www.theguardian.com/books/2015/oct/02/mary-beard-why-ancient-rome-matters</a:t>
            </a:r>
            <a:endParaRPr lang="en-US" dirty="0" smtClean="0">
              <a:effectLst/>
              <a:latin typeface="Futura Medium" charset="0"/>
              <a:ea typeface="Futura Medium" charset="0"/>
              <a:cs typeface="Futura Medium" charset="0"/>
            </a:endParaRPr>
          </a:p>
          <a:p>
            <a:pPr>
              <a:spcBef>
                <a:spcPts val="900"/>
              </a:spcBef>
              <a:spcAft>
                <a:spcPts val="900"/>
              </a:spcAft>
            </a:pPr>
            <a:r>
              <a:rPr lang="en-US" dirty="0" smtClean="0">
                <a:effectLst/>
                <a:latin typeface="Futura Medium" charset="0"/>
                <a:ea typeface="Futura Medium" charset="0"/>
                <a:cs typeface="Futura Medium" charset="0"/>
              </a:rPr>
              <a:t>Donna Zuckerberg, founding editor of Eidolon Classics Journal. 2015 @</a:t>
            </a:r>
            <a:r>
              <a:rPr lang="en-US" dirty="0" smtClean="0">
                <a:solidFill>
                  <a:srgbClr val="4472C4"/>
                </a:solidFill>
                <a:effectLst/>
                <a:latin typeface="Futura Medium" charset="0"/>
                <a:ea typeface="Futura Medium" charset="0"/>
                <a:cs typeface="Futura Medium" charset="0"/>
                <a:hlinkClick r:id="rId5"/>
              </a:rPr>
              <a:t>http://jezebel.com/how-to-teach-an-ancient-rape-joke-1705749434</a:t>
            </a:r>
            <a:endParaRPr lang="en-US" dirty="0" smtClean="0">
              <a:effectLst/>
              <a:latin typeface="Futura Medium" charset="0"/>
              <a:ea typeface="Futura Medium" charset="0"/>
              <a:cs typeface="Futura Medium" charset="0"/>
            </a:endParaRPr>
          </a:p>
          <a:p>
            <a:pPr>
              <a:spcBef>
                <a:spcPts val="900"/>
              </a:spcBef>
              <a:spcAft>
                <a:spcPts val="900"/>
              </a:spcAft>
            </a:pPr>
            <a:r>
              <a:rPr lang="en-US" dirty="0" err="1" smtClean="0">
                <a:effectLst/>
                <a:latin typeface="Futura Medium" charset="0"/>
                <a:ea typeface="Futura Medium" charset="0"/>
                <a:cs typeface="Futura Medium" charset="0"/>
              </a:rPr>
              <a:t>Haki</a:t>
            </a:r>
            <a:r>
              <a:rPr lang="en-US" dirty="0" smtClean="0">
                <a:effectLst/>
                <a:latin typeface="Futura Medium" charset="0"/>
                <a:ea typeface="Futura Medium" charset="0"/>
                <a:cs typeface="Futura Medium" charset="0"/>
              </a:rPr>
              <a:t> </a:t>
            </a:r>
            <a:r>
              <a:rPr lang="en-US" dirty="0" err="1" smtClean="0">
                <a:effectLst/>
                <a:latin typeface="Futura Medium" charset="0"/>
                <a:ea typeface="Futura Medium" charset="0"/>
                <a:cs typeface="Futura Medium" charset="0"/>
              </a:rPr>
              <a:t>Badhubuti</a:t>
            </a:r>
            <a:r>
              <a:rPr lang="en-US" dirty="0" smtClean="0">
                <a:effectLst/>
                <a:latin typeface="Futura Medium" charset="0"/>
                <a:ea typeface="Futura Medium" charset="0"/>
                <a:cs typeface="Futura Medium" charset="0"/>
              </a:rPr>
              <a:t>, "Becoming Anti-Rapist," (TRC)</a:t>
            </a:r>
          </a:p>
          <a:p>
            <a:pPr>
              <a:spcBef>
                <a:spcPts val="900"/>
              </a:spcBef>
              <a:spcAft>
                <a:spcPts val="900"/>
              </a:spcAft>
            </a:pPr>
            <a:r>
              <a:rPr lang="en-US" dirty="0" smtClean="0">
                <a:effectLst/>
                <a:latin typeface="Futura Medium" charset="0"/>
                <a:ea typeface="Futura Medium" charset="0"/>
                <a:cs typeface="Futura Medium" charset="0"/>
              </a:rPr>
              <a:t>Pamela Fletcher, "Whose Body is It, Anyway?" (TRC)</a:t>
            </a:r>
          </a:p>
          <a:p>
            <a:pPr>
              <a:spcBef>
                <a:spcPts val="900"/>
              </a:spcBef>
              <a:spcAft>
                <a:spcPts val="900"/>
              </a:spcAft>
            </a:pPr>
            <a:r>
              <a:rPr lang="en-US" dirty="0" smtClean="0">
                <a:effectLst/>
                <a:latin typeface="Futura Medium" charset="0"/>
                <a:ea typeface="Futura Medium" charset="0"/>
                <a:cs typeface="Futura Medium" charset="0"/>
              </a:rPr>
              <a:t>bell hooks, “Seduced by Violence No More” (</a:t>
            </a:r>
            <a:r>
              <a:rPr lang="en-US" i="1" dirty="0" smtClean="0">
                <a:effectLst/>
                <a:latin typeface="Futura Medium" charset="0"/>
                <a:ea typeface="Futura Medium" charset="0"/>
                <a:cs typeface="Futura Medium" charset="0"/>
              </a:rPr>
              <a:t>TRC</a:t>
            </a:r>
            <a:r>
              <a:rPr lang="en-US" dirty="0" smtClean="0">
                <a:effectLst/>
                <a:latin typeface="Futura Medium" charset="0"/>
                <a:ea typeface="Futura Medium" charset="0"/>
                <a:cs typeface="Futura Medium" charset="0"/>
              </a:rPr>
              <a:t>, 293-300)</a:t>
            </a:r>
          </a:p>
          <a:p>
            <a:pPr>
              <a:spcBef>
                <a:spcPts val="900"/>
              </a:spcBef>
              <a:spcAft>
                <a:spcPts val="900"/>
              </a:spcAft>
            </a:pPr>
            <a:r>
              <a:rPr lang="en-US" dirty="0" smtClean="0">
                <a:effectLst/>
                <a:latin typeface="Futura Medium" charset="0"/>
                <a:ea typeface="Futura Medium" charset="0"/>
                <a:cs typeface="Futura Medium" charset="0"/>
              </a:rPr>
              <a:t>Michael Kimmel, “Men, Masculinity, and the Rape Culture” (</a:t>
            </a:r>
            <a:r>
              <a:rPr lang="en-US" i="1" dirty="0" smtClean="0">
                <a:effectLst/>
                <a:latin typeface="Futura Medium" charset="0"/>
                <a:ea typeface="Futura Medium" charset="0"/>
                <a:cs typeface="Futura Medium" charset="0"/>
              </a:rPr>
              <a:t>TRC</a:t>
            </a:r>
            <a:r>
              <a:rPr lang="en-US" dirty="0" smtClean="0">
                <a:effectLst/>
                <a:latin typeface="Futura Medium" charset="0"/>
                <a:ea typeface="Futura Medium" charset="0"/>
                <a:cs typeface="Futura Medium" charset="0"/>
              </a:rPr>
              <a:t>, 139-158);</a:t>
            </a:r>
          </a:p>
          <a:p>
            <a:pPr>
              <a:spcBef>
                <a:spcPts val="900"/>
              </a:spcBef>
              <a:spcAft>
                <a:spcPts val="900"/>
              </a:spcAft>
            </a:pPr>
            <a:r>
              <a:rPr lang="en-US" dirty="0" smtClean="0">
                <a:effectLst/>
                <a:latin typeface="Futura Medium" charset="0"/>
                <a:ea typeface="Futura Medium" charset="0"/>
                <a:cs typeface="Futura Medium" charset="0"/>
              </a:rPr>
              <a:t>Denise </a:t>
            </a:r>
            <a:r>
              <a:rPr lang="en-US" dirty="0" err="1" smtClean="0">
                <a:effectLst/>
                <a:latin typeface="Futura Medium" charset="0"/>
                <a:ea typeface="Futura Medium" charset="0"/>
                <a:cs typeface="Futura Medium" charset="0"/>
              </a:rPr>
              <a:t>McCoskey</a:t>
            </a:r>
            <a:r>
              <a:rPr lang="en-US" dirty="0" smtClean="0">
                <a:effectLst/>
                <a:latin typeface="Futura Medium" charset="0"/>
                <a:ea typeface="Futura Medium" charset="0"/>
                <a:cs typeface="Futura Medium" charset="0"/>
              </a:rPr>
              <a:t>. 2017 @ </a:t>
            </a:r>
            <a:r>
              <a:rPr lang="en-US" dirty="0" smtClean="0">
                <a:solidFill>
                  <a:srgbClr val="4472C4"/>
                </a:solidFill>
                <a:effectLst/>
                <a:latin typeface="Futura Medium" charset="0"/>
                <a:ea typeface="Futura Medium" charset="0"/>
                <a:cs typeface="Futura Medium" charset="0"/>
                <a:hlinkClick r:id="rId6"/>
              </a:rPr>
              <a:t>https://eidolon.pub/what-would-james-baldwin-do-a778947c04d5</a:t>
            </a:r>
            <a:endParaRPr lang="en-US" dirty="0">
              <a:effectLst/>
              <a:latin typeface="Futura Medium" charset="0"/>
              <a:ea typeface="Futura Medium" charset="0"/>
              <a:cs typeface="Futura Medium" charset="0"/>
            </a:endParaRPr>
          </a:p>
        </p:txBody>
      </p:sp>
    </p:spTree>
    <p:extLst>
      <p:ext uri="{BB962C8B-B14F-4D97-AF65-F5344CB8AC3E}">
        <p14:creationId xmlns:p14="http://schemas.microsoft.com/office/powerpoint/2010/main" val="3265942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9780" y="385012"/>
            <a:ext cx="10515600" cy="385009"/>
          </a:xfrm>
          <a:noFill/>
          <a:ln>
            <a:noFill/>
          </a:ln>
        </p:spPr>
        <p:txBody>
          <a:bodyPr>
            <a:noAutofit/>
          </a:bodyPr>
          <a:lstStyle/>
          <a:p>
            <a:r>
              <a:rPr lang="en-US" sz="2600" b="1" cap="small">
                <a:latin typeface="Futura Medium" charset="0"/>
                <a:ea typeface="Futura Medium" charset="0"/>
                <a:cs typeface="Futura Medium" charset="0"/>
              </a:rPr>
              <a:t>Course Goals &amp; objectives</a:t>
            </a:r>
            <a:r>
              <a:rPr lang="en-US" sz="2600" b="1">
                <a:latin typeface="Futura Medium" charset="0"/>
                <a:ea typeface="Futura Medium" charset="0"/>
                <a:cs typeface="Futura Medium" charset="0"/>
              </a:rPr>
              <a:t/>
            </a:r>
            <a:br>
              <a:rPr lang="en-US" sz="2600" b="1">
                <a:latin typeface="Futura Medium" charset="0"/>
                <a:ea typeface="Futura Medium" charset="0"/>
                <a:cs typeface="Futura Medium" charset="0"/>
              </a:rPr>
            </a:br>
            <a:endParaRPr lang="en-US" sz="2600" b="1" dirty="0">
              <a:latin typeface="Futura Medium" charset="0"/>
              <a:ea typeface="Futura Medium" charset="0"/>
              <a:cs typeface="Futura Medium" charset="0"/>
            </a:endParaRPr>
          </a:p>
        </p:txBody>
      </p:sp>
      <p:sp>
        <p:nvSpPr>
          <p:cNvPr id="3" name="Content Placeholder 2"/>
          <p:cNvSpPr>
            <a:spLocks noGrp="1"/>
          </p:cNvSpPr>
          <p:nvPr>
            <p:ph idx="1"/>
          </p:nvPr>
        </p:nvSpPr>
        <p:spPr>
          <a:xfrm>
            <a:off x="392152" y="1048216"/>
            <a:ext cx="10515600" cy="5553306"/>
          </a:xfrm>
        </p:spPr>
        <p:txBody>
          <a:bodyPr>
            <a:normAutofit fontScale="47500" lnSpcReduction="20000"/>
          </a:bodyPr>
          <a:lstStyle/>
          <a:p>
            <a:pPr marL="0" indent="0">
              <a:lnSpc>
                <a:spcPct val="120000"/>
              </a:lnSpc>
              <a:buNone/>
            </a:pPr>
            <a:r>
              <a:rPr lang="en-US" sz="3300" dirty="0" smtClean="0">
                <a:latin typeface="Futura Medium" charset="0"/>
                <a:ea typeface="Futura Medium" charset="0"/>
                <a:cs typeface="Futura Medium" charset="0"/>
              </a:rPr>
              <a:t>What </a:t>
            </a:r>
            <a:r>
              <a:rPr lang="en-US" sz="3300" dirty="0">
                <a:latin typeface="Futura Medium" charset="0"/>
                <a:ea typeface="Futura Medium" charset="0"/>
                <a:cs typeface="Futura Medium" charset="0"/>
              </a:rPr>
              <a:t>role can literature from and influenced by the Roman world play in universities</a:t>
            </a:r>
          </a:p>
          <a:p>
            <a:pPr marL="0" indent="0">
              <a:lnSpc>
                <a:spcPct val="120000"/>
              </a:lnSpc>
              <a:buNone/>
            </a:pPr>
            <a:r>
              <a:rPr lang="en-US" sz="3300" dirty="0">
                <a:latin typeface="Futura Medium" charset="0"/>
                <a:ea typeface="Futura Medium" charset="0"/>
                <a:cs typeface="Futura Medium" charset="0"/>
              </a:rPr>
              <a:t>in the 21st Century? Ovid’s </a:t>
            </a:r>
            <a:r>
              <a:rPr lang="en-US" sz="3300" i="1" dirty="0">
                <a:latin typeface="Futura Medium" charset="0"/>
                <a:ea typeface="Futura Medium" charset="0"/>
                <a:cs typeface="Futura Medium" charset="0"/>
              </a:rPr>
              <a:t>Metamorphoses</a:t>
            </a:r>
            <a:r>
              <a:rPr lang="en-US" sz="3300" dirty="0">
                <a:latin typeface="Futura Medium" charset="0"/>
                <a:ea typeface="Futura Medium" charset="0"/>
                <a:cs typeface="Futura Medium" charset="0"/>
              </a:rPr>
              <a:t> will guide a careful examination of gender and </a:t>
            </a:r>
          </a:p>
          <a:p>
            <a:pPr marL="0" indent="0">
              <a:lnSpc>
                <a:spcPct val="120000"/>
              </a:lnSpc>
              <a:buNone/>
            </a:pPr>
            <a:r>
              <a:rPr lang="en-US" sz="3300" dirty="0">
                <a:latin typeface="Futura Medium" charset="0"/>
                <a:ea typeface="Futura Medium" charset="0"/>
                <a:cs typeface="Futura Medium" charset="0"/>
              </a:rPr>
              <a:t>violence in the Roman world and in contemporary U.S. universities. Gender, Violence,</a:t>
            </a:r>
          </a:p>
          <a:p>
            <a:pPr marL="0" indent="0">
              <a:lnSpc>
                <a:spcPct val="120000"/>
              </a:lnSpc>
              <a:buNone/>
            </a:pPr>
            <a:r>
              <a:rPr lang="en-US" sz="3300" dirty="0">
                <a:latin typeface="Futura Medium" charset="0"/>
                <a:ea typeface="Futura Medium" charset="0"/>
                <a:cs typeface="Futura Medium" charset="0"/>
              </a:rPr>
              <a:t>Rome will study the ways that Ovid’s</a:t>
            </a:r>
            <a:r>
              <a:rPr lang="en-US" sz="3300" i="1" dirty="0">
                <a:latin typeface="Futura Medium" charset="0"/>
                <a:ea typeface="Futura Medium" charset="0"/>
                <a:cs typeface="Futura Medium" charset="0"/>
              </a:rPr>
              <a:t> Metamorphoses</a:t>
            </a:r>
            <a:r>
              <a:rPr lang="en-US" sz="3300" dirty="0">
                <a:latin typeface="Futura Medium" charset="0"/>
                <a:ea typeface="Futura Medium" charset="0"/>
                <a:cs typeface="Futura Medium" charset="0"/>
              </a:rPr>
              <a:t> has offered solace and resistance</a:t>
            </a:r>
          </a:p>
          <a:p>
            <a:pPr marL="0" indent="0">
              <a:lnSpc>
                <a:spcPct val="120000"/>
              </a:lnSpc>
              <a:buNone/>
            </a:pPr>
            <a:r>
              <a:rPr lang="en-US" sz="3300" dirty="0">
                <a:latin typeface="Futura Medium" charset="0"/>
                <a:ea typeface="Futura Medium" charset="0"/>
                <a:cs typeface="Futura Medium" charset="0"/>
              </a:rPr>
              <a:t>against gendered violence, and been read as supporting power hierarchies that enable</a:t>
            </a:r>
          </a:p>
          <a:p>
            <a:pPr marL="0" indent="0">
              <a:lnSpc>
                <a:spcPct val="120000"/>
              </a:lnSpc>
              <a:buNone/>
            </a:pPr>
            <a:r>
              <a:rPr lang="en-US" sz="3300" dirty="0">
                <a:latin typeface="Futura Medium" charset="0"/>
                <a:ea typeface="Futura Medium" charset="0"/>
                <a:cs typeface="Futura Medium" charset="0"/>
              </a:rPr>
              <a:t>violence against women and men. In this course, </a:t>
            </a:r>
            <a:r>
              <a:rPr lang="en-US" sz="3300" b="1" dirty="0">
                <a:latin typeface="Futura Medium" charset="0"/>
                <a:ea typeface="Futura Medium" charset="0"/>
                <a:cs typeface="Futura Medium" charset="0"/>
              </a:rPr>
              <a:t>students will meet Roman literature,</a:t>
            </a:r>
            <a:endParaRPr lang="en-US" sz="3300" dirty="0">
              <a:latin typeface="Futura Medium" charset="0"/>
              <a:ea typeface="Futura Medium" charset="0"/>
              <a:cs typeface="Futura Medium" charset="0"/>
            </a:endParaRPr>
          </a:p>
          <a:p>
            <a:pPr marL="0" indent="0">
              <a:lnSpc>
                <a:spcPct val="120000"/>
              </a:lnSpc>
              <a:buNone/>
            </a:pPr>
            <a:r>
              <a:rPr lang="en-US" sz="3300" b="1" dirty="0">
                <a:latin typeface="Futura Medium" charset="0"/>
                <a:ea typeface="Futura Medium" charset="0"/>
                <a:cs typeface="Futura Medium" charset="0"/>
              </a:rPr>
              <a:t>and films, drama, and novels inspired by the tradition of Roman culture in</a:t>
            </a:r>
            <a:endParaRPr lang="en-US" sz="3300" dirty="0">
              <a:latin typeface="Futura Medium" charset="0"/>
              <a:ea typeface="Futura Medium" charset="0"/>
              <a:cs typeface="Futura Medium" charset="0"/>
            </a:endParaRPr>
          </a:p>
          <a:p>
            <a:pPr marL="0" indent="0">
              <a:lnSpc>
                <a:spcPct val="120000"/>
              </a:lnSpc>
              <a:buNone/>
            </a:pPr>
            <a:r>
              <a:rPr lang="en-US" sz="3300" b="1" dirty="0">
                <a:latin typeface="Futura Medium" charset="0"/>
                <a:ea typeface="Futura Medium" charset="0"/>
                <a:cs typeface="Futura Medium" charset="0"/>
              </a:rPr>
              <a:t>Shakespeare, the </a:t>
            </a:r>
            <a:r>
              <a:rPr lang="en-US" sz="3300" b="1" i="1" dirty="0">
                <a:latin typeface="Futura Medium" charset="0"/>
                <a:ea typeface="Futura Medium" charset="0"/>
                <a:cs typeface="Futura Medium" charset="0"/>
              </a:rPr>
              <a:t>Godfather</a:t>
            </a:r>
            <a:r>
              <a:rPr lang="en-US" sz="3300" b="1" dirty="0">
                <a:latin typeface="Futura Medium" charset="0"/>
                <a:ea typeface="Futura Medium" charset="0"/>
                <a:cs typeface="Futura Medium" charset="0"/>
              </a:rPr>
              <a:t>, and in Toni Morrison’s 2003 novel,</a:t>
            </a:r>
            <a:r>
              <a:rPr lang="en-US" sz="3300" b="1" i="1" dirty="0">
                <a:latin typeface="Futura Medium" charset="0"/>
                <a:ea typeface="Futura Medium" charset="0"/>
                <a:cs typeface="Futura Medium" charset="0"/>
              </a:rPr>
              <a:t> Love</a:t>
            </a:r>
            <a:r>
              <a:rPr lang="en-US" sz="3300" dirty="0">
                <a:latin typeface="Futura Medium" charset="0"/>
                <a:ea typeface="Futura Medium" charset="0"/>
                <a:cs typeface="Futura Medium" charset="0"/>
              </a:rPr>
              <a:t>. In its first iteration, this course will center Ovid’s </a:t>
            </a:r>
            <a:r>
              <a:rPr lang="en-US" sz="3300" i="1" dirty="0">
                <a:latin typeface="Futura Medium" charset="0"/>
                <a:ea typeface="Futura Medium" charset="0"/>
                <a:cs typeface="Futura Medium" charset="0"/>
              </a:rPr>
              <a:t>Metamorphoses</a:t>
            </a:r>
            <a:r>
              <a:rPr lang="en-US" sz="3300" dirty="0">
                <a:latin typeface="Futura Medium" charset="0"/>
                <a:ea typeface="Futura Medium" charset="0"/>
                <a:cs typeface="Futura Medium" charset="0"/>
              </a:rPr>
              <a:t> and the controversies it has spawned on college campuses across the US in the 2010s</a:t>
            </a:r>
            <a:r>
              <a:rPr lang="en-US" sz="3300" dirty="0" smtClean="0">
                <a:latin typeface="Futura Medium" charset="0"/>
                <a:ea typeface="Futura Medium" charset="0"/>
                <a:cs typeface="Futura Medium" charset="0"/>
              </a:rPr>
              <a:t>.</a:t>
            </a:r>
          </a:p>
          <a:p>
            <a:pPr marL="0" indent="0">
              <a:lnSpc>
                <a:spcPct val="120000"/>
              </a:lnSpc>
              <a:buNone/>
            </a:pPr>
            <a:endParaRPr lang="en-US" sz="3300" dirty="0">
              <a:latin typeface="Futura Medium" charset="0"/>
              <a:ea typeface="Futura Medium" charset="0"/>
              <a:cs typeface="Futura Medium" charset="0"/>
            </a:endParaRPr>
          </a:p>
          <a:p>
            <a:pPr marL="0" indent="0">
              <a:lnSpc>
                <a:spcPct val="120000"/>
              </a:lnSpc>
              <a:buNone/>
            </a:pPr>
            <a:r>
              <a:rPr lang="en-US" sz="3300" dirty="0">
                <a:latin typeface="Futura Medium" charset="0"/>
                <a:ea typeface="Futura Medium" charset="0"/>
                <a:cs typeface="Futura Medium" charset="0"/>
              </a:rPr>
              <a:t>	In our learning community, we will take on a few additional objectives: to learn about Roman mythological history, confront the long history of gender violence, its association with political change and unrest in the Roman world, and in receptions of the Roman world. </a:t>
            </a:r>
            <a:r>
              <a:rPr lang="en-US" sz="3300" b="1" dirty="0">
                <a:latin typeface="Futura Medium" charset="0"/>
                <a:ea typeface="Futura Medium" charset="0"/>
                <a:cs typeface="Futura Medium" charset="0"/>
              </a:rPr>
              <a:t>We will look towards new framings, and new modes of living that transcend gender violence, or that live more aware of connections between gender and violence. We will strive to find commonalities between Roman expressions of power, gender, and moments of violence, and contemporary expressions of gender, violence, and power. Throughout the seminar, we will attend to intersecting forms of oppression and opportunity</a:t>
            </a:r>
            <a:r>
              <a:rPr lang="en-US" sz="3300" b="1" dirty="0">
                <a:latin typeface="Lucida Sans" charset="0"/>
                <a:ea typeface="Lucida Sans" charset="0"/>
                <a:cs typeface="Lucida Sans" charset="0"/>
              </a:rPr>
              <a:t>.</a:t>
            </a:r>
          </a:p>
          <a:p>
            <a:pPr marL="0" indent="0">
              <a:buNone/>
            </a:pPr>
            <a:endParaRPr lang="en-US" dirty="0"/>
          </a:p>
        </p:txBody>
      </p:sp>
    </p:spTree>
    <p:extLst>
      <p:ext uri="{BB962C8B-B14F-4D97-AF65-F5344CB8AC3E}">
        <p14:creationId xmlns:p14="http://schemas.microsoft.com/office/powerpoint/2010/main" val="102181561"/>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148</TotalTime>
  <Words>540</Words>
  <Application>Microsoft Macintosh PowerPoint</Application>
  <PresentationFormat>Widescreen</PresentationFormat>
  <Paragraphs>79</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Calibri</vt:lpstr>
      <vt:lpstr>Futura Medium</vt:lpstr>
      <vt:lpstr>Gill Sans MT</vt:lpstr>
      <vt:lpstr>Lucida Sans</vt:lpstr>
      <vt:lpstr>Times New Roman</vt:lpstr>
      <vt:lpstr>Arial</vt:lpstr>
      <vt:lpstr>Parcel</vt:lpstr>
      <vt:lpstr> First Year Seminar Gender, Violence, Rome </vt:lpstr>
      <vt:lpstr>The Mediterranean.</vt:lpstr>
      <vt:lpstr>The Roman Empire at its Greatest Extent, c. 100 CE</vt:lpstr>
      <vt:lpstr>Botticelli’s Death or Suicide of Lucretia (1496-1504), now at the Gardner Museum, Boston</vt:lpstr>
      <vt:lpstr>Women in Comic Masks visit a Witch, Mosaic from Pompeii (1st C CE). Now in Naples Archaeological Museum. </vt:lpstr>
      <vt:lpstr>PowerPoint Presentation</vt:lpstr>
      <vt:lpstr>PowerPoint Presentation</vt:lpstr>
      <vt:lpstr>PowerPoint Presentation</vt:lpstr>
      <vt:lpstr>Course Goals &amp; objectives </vt:lpstr>
      <vt:lpstr>PowerPoint Presentation</vt:lpstr>
      <vt:lpstr>PowerPoint Presentation</vt:lpstr>
      <vt:lpstr>PowerPoint Presentation</vt:lpstr>
      <vt:lpstr>PowerPoint Presentation</vt:lpstr>
      <vt:lpstr>How can we apply an intersectional approach to the study of Women in the ancient Roman world and in its Receptions? </vt:lpstr>
      <vt:lpstr>PowerPoint Presentation</vt:lpstr>
      <vt:lpstr>PowerPoint Presentation</vt:lpstr>
      <vt:lpstr>PowerPoint Presentation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Damer, Erika</dc:creator>
  <cp:lastModifiedBy>Damer, Erika</cp:lastModifiedBy>
  <cp:revision>34</cp:revision>
  <dcterms:created xsi:type="dcterms:W3CDTF">2018-11-06T20:32:28Z</dcterms:created>
  <dcterms:modified xsi:type="dcterms:W3CDTF">2018-11-09T03:41:40Z</dcterms:modified>
</cp:coreProperties>
</file>

<file path=docProps/thumbnail.jpeg>
</file>